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Montserrat Bold" pitchFamily="2" charset="0"/>
      <p:regular r:id="rId15"/>
      <p:bold r:id="rId16"/>
    </p:embeddedFont>
    <p:embeddedFont>
      <p:font typeface="Montserrat Heavy" panose="020B0604020202020204" charset="0"/>
      <p:regular r:id="rId17"/>
    </p:embeddedFont>
    <p:embeddedFont>
      <p:font typeface="Montserrat Semi-Bold" panose="020B0604020202020204" charset="0"/>
      <p:regular r:id="rId18"/>
    </p:embeddedFont>
    <p:embeddedFont>
      <p:font typeface="Montserrat Ultra-Bold" panose="020B0604020202020204" charset="0"/>
      <p:regular r:id="rId19"/>
    </p:embeddedFont>
    <p:embeddedFont>
      <p:font typeface="Poppins" panose="00000500000000000000" pitchFamily="2" charset="0"/>
      <p:regular r:id="rId20"/>
    </p:embeddedFont>
    <p:embeddedFont>
      <p:font typeface="Poppins Bold" panose="00000800000000000000" charset="0"/>
      <p:regular r:id="rId21"/>
    </p:embeddedFont>
    <p:embeddedFont>
      <p:font typeface="Poppins Bold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4622" autoAdjust="0"/>
  </p:normalViewPr>
  <p:slideViewPr>
    <p:cSldViewPr>
      <p:cViewPr varScale="1">
        <p:scale>
          <a:sx n="67" d="100"/>
          <a:sy n="67" d="100"/>
        </p:scale>
        <p:origin x="360" y="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Brute force adalah metode penyelesaian masalah yang melibatkan pencarian semua kemungkinan solusi untuk menemukan solusi yang tepat. Dalam konteks pemrograman dan algoritma, brute force sering digunakan ketika tidak ada algoritma yang lebih efisien tersedia, atau ketika masalahnya cukup kecil sehingga pencarian semua kemungkinan solusi tidak memerlukan waktu yang terlalu lama. Metode ini dapat diterapkan dalam berbagai bidang, termasuk kriptografi, pencarian kombinatorial, dan pemrograman optimasi.</a:t>
            </a:r>
          </a:p>
          <a:p>
            <a:endParaRPr lang="en-US"/>
          </a:p>
          <a:p>
            <a:r>
              <a:rPr lang="en-US"/>
              <a:t>Garis merupakan kumpulan titik-titik yang terletak dalam satu dimensi dan memiliki panjang tak terhingga, tetapi tidak memiliki lebar atau ketebalan. Garis biasanya digambarkan sebagai jalur lurus yang menghubungkan dua titik, dan dapat diperpanjang ke kedua arah tanpa batas.</a:t>
            </a:r>
          </a:p>
          <a:p>
            <a:endParaRPr lang="en-US"/>
          </a:p>
          <a:p>
            <a:r>
              <a:rPr lang="en-US"/>
              <a:t>Algoritma pembentukan garis merupakan algoritma yang digunakan untuk menentukan titik-titik pada garis yang dibentuk oleh dua titik yang berbeda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Algoritma brute-force sangat penting dalam pembentukan garis karena pendekatannya yang sistematis untuk mencoba semua kemungkinan. Hal ini memastikan solusi yang akurat, terutama dalam konteks permasalahan geometri komputasi. Brute-force juga berfungsi sebagai langkah awal untuk memahami dasar logika pembentukan garis, sebelum beralih ke algoritma yang lebih efisien.</a:t>
            </a:r>
          </a:p>
          <a:p>
            <a:endParaRPr lang="en-US"/>
          </a:p>
          <a:p>
            <a:r>
              <a:rPr lang="en-US"/>
              <a:t>1.Kesederhanaan: Mudah dipahami dan diimplementasikan</a:t>
            </a:r>
          </a:p>
          <a:p>
            <a:r>
              <a:rPr lang="en-US"/>
              <a:t>2.Akurasi: Menjamin solusi tepat dengan mengevaluasi semua kemungkinan</a:t>
            </a:r>
          </a:p>
          <a:p>
            <a:r>
              <a:rPr lang="en-US"/>
              <a:t>3.Fleksibilitas: Dapat diterapkan pada berbagai masalah</a:t>
            </a:r>
          </a:p>
          <a:p>
            <a:r>
              <a:rPr lang="en-US"/>
              <a:t>4.Optimal untuk Dataset Kecil: Efisien untuk set data yang kecil.</a:t>
            </a:r>
          </a:p>
          <a:p>
            <a:r>
              <a:rPr lang="en-US"/>
              <a:t>5.Dasar untuk Algoritma  Membangun pemahaman konsep dasar algoritma</a:t>
            </a:r>
          </a:p>
          <a:p>
            <a:endParaRPr lang="en-US"/>
          </a:p>
          <a:p>
            <a:r>
              <a:rPr lang="en-US"/>
              <a:t>Penggunaan algoritma brute-force dalam pembentukan garis menawarkan kemudahan, keakuratan, dan fleksibilitas. Meskipun mungkin tidak selalu efisien untuk dataset besar, keuntungannya dalam situasi tertentu dan sebagai alat belajar menjadikannya pilihan yang berharga dalam pengembangan perangkat lunak dan analisis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Algoritma brute-force sangat penting dalam pembentukan garis karena pendekatannya yang sistematis untuk mencoba semua kemungkinan. Hal ini memastikan solusi yang akurat, terutama dalam konteks permasalahan geometri komputasi. Brute-force juga berfungsi sebagai langkah awal untuk memahami dasar logika pembentukan garis, sebelum beralih ke algoritma yang lebih efisien.</a:t>
            </a:r>
          </a:p>
          <a:p>
            <a:endParaRPr lang="en-US"/>
          </a:p>
          <a:p>
            <a:r>
              <a:rPr lang="en-US"/>
              <a:t>1.Kesederhanaan: Mudah dipahami dan diimplementasikan</a:t>
            </a:r>
          </a:p>
          <a:p>
            <a:r>
              <a:rPr lang="en-US"/>
              <a:t>2.Akurasi: Menjamin solusi tepat dengan mengevaluasi semua kemungkinan</a:t>
            </a:r>
          </a:p>
          <a:p>
            <a:r>
              <a:rPr lang="en-US"/>
              <a:t>3.Fleksibilitas: Dapat diterapkan pada berbagai masalah</a:t>
            </a:r>
          </a:p>
          <a:p>
            <a:r>
              <a:rPr lang="en-US"/>
              <a:t>4.Optimal untuk Dataset Kecil: Efisien untuk set data yang kecil.</a:t>
            </a:r>
          </a:p>
          <a:p>
            <a:r>
              <a:rPr lang="en-US"/>
              <a:t>5.Dasar untuk Algoritma  Membangun pemahaman konsep dasar algoritma</a:t>
            </a:r>
          </a:p>
          <a:p>
            <a:endParaRPr lang="en-US"/>
          </a:p>
          <a:p>
            <a:r>
              <a:rPr lang="en-US"/>
              <a:t>Penggunaan algoritma brute-force dalam pembentukan garis menawarkan kemudahan, keakuratan, dan fleksibilitas. Meskipun mungkin tidak selalu efisien untuk dataset besar, keuntungannya dalam situasi tertentu dan sebagai alat belajar menjadikannya pilihan yang berharga dalam pengembangan perangkat lunak dan analisis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2.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jpeg"/><Relationship Id="rId3" Type="http://schemas.openxmlformats.org/officeDocument/2006/relationships/image" Target="../media/image21.svg"/><Relationship Id="rId7" Type="http://schemas.openxmlformats.org/officeDocument/2006/relationships/image" Target="../media/image23.svg"/><Relationship Id="rId12" Type="http://schemas.openxmlformats.org/officeDocument/2006/relationships/image" Target="../media/image27.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6.jpeg"/><Relationship Id="rId5" Type="http://schemas.openxmlformats.org/officeDocument/2006/relationships/image" Target="../media/image18.svg"/><Relationship Id="rId10" Type="http://schemas.openxmlformats.org/officeDocument/2006/relationships/image" Target="../media/image5.png"/><Relationship Id="rId4" Type="http://schemas.openxmlformats.org/officeDocument/2006/relationships/image" Target="../media/image17.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33" b="-5333"/>
            </a:stretch>
          </a:blipFill>
        </p:spPr>
      </p:sp>
      <p:grpSp>
        <p:nvGrpSpPr>
          <p:cNvPr id="3" name="Group 3"/>
          <p:cNvGrpSpPr/>
          <p:nvPr/>
        </p:nvGrpSpPr>
        <p:grpSpPr>
          <a:xfrm>
            <a:off x="0" y="-489307"/>
            <a:ext cx="3760073" cy="11265614"/>
            <a:chOff x="0" y="0"/>
            <a:chExt cx="990307" cy="2967075"/>
          </a:xfrm>
        </p:grpSpPr>
        <p:sp>
          <p:nvSpPr>
            <p:cNvPr id="4" name="Freeform 4"/>
            <p:cNvSpPr/>
            <p:nvPr/>
          </p:nvSpPr>
          <p:spPr>
            <a:xfrm>
              <a:off x="0" y="0"/>
              <a:ext cx="990307" cy="2967075"/>
            </a:xfrm>
            <a:custGeom>
              <a:avLst/>
              <a:gdLst/>
              <a:ahLst/>
              <a:cxnLst/>
              <a:rect l="l" t="t" r="r" b="b"/>
              <a:pathLst>
                <a:path w="990307" h="2967075">
                  <a:moveTo>
                    <a:pt x="0" y="0"/>
                  </a:moveTo>
                  <a:lnTo>
                    <a:pt x="990307" y="0"/>
                  </a:lnTo>
                  <a:lnTo>
                    <a:pt x="990307" y="2967075"/>
                  </a:lnTo>
                  <a:lnTo>
                    <a:pt x="0" y="2967075"/>
                  </a:lnTo>
                  <a:close/>
                </a:path>
              </a:pathLst>
            </a:custGeom>
            <a:solidFill>
              <a:srgbClr val="FF66C4">
                <a:alpha val="74902"/>
              </a:srgbClr>
            </a:solidFill>
          </p:spPr>
        </p:sp>
        <p:sp>
          <p:nvSpPr>
            <p:cNvPr id="5" name="TextBox 5"/>
            <p:cNvSpPr txBox="1"/>
            <p:nvPr/>
          </p:nvSpPr>
          <p:spPr>
            <a:xfrm>
              <a:off x="0" y="-66675"/>
              <a:ext cx="990307" cy="3033750"/>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719385" y="6525328"/>
            <a:ext cx="4840416" cy="4840416"/>
          </a:xfrm>
          <a:custGeom>
            <a:avLst/>
            <a:gdLst/>
            <a:ahLst/>
            <a:cxnLst/>
            <a:rect l="l" t="t" r="r" b="b"/>
            <a:pathLst>
              <a:path w="4840416" h="4840416">
                <a:moveTo>
                  <a:pt x="0" y="0"/>
                </a:moveTo>
                <a:lnTo>
                  <a:pt x="4840416" y="0"/>
                </a:lnTo>
                <a:lnTo>
                  <a:pt x="4840416" y="4840416"/>
                </a:lnTo>
                <a:lnTo>
                  <a:pt x="0" y="484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15624" y="4215259"/>
            <a:ext cx="1362333" cy="1362333"/>
          </a:xfrm>
          <a:custGeom>
            <a:avLst/>
            <a:gdLst/>
            <a:ahLst/>
            <a:cxnLst/>
            <a:rect l="l" t="t" r="r" b="b"/>
            <a:pathLst>
              <a:path w="1362333" h="1362333">
                <a:moveTo>
                  <a:pt x="0" y="0"/>
                </a:moveTo>
                <a:lnTo>
                  <a:pt x="1362334" y="0"/>
                </a:lnTo>
                <a:lnTo>
                  <a:pt x="1362334" y="1362334"/>
                </a:lnTo>
                <a:lnTo>
                  <a:pt x="0" y="1362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9050" y="2441849"/>
            <a:ext cx="7874632" cy="9237104"/>
          </a:xfrm>
          <a:custGeom>
            <a:avLst/>
            <a:gdLst/>
            <a:ahLst/>
            <a:cxnLst/>
            <a:rect l="l" t="t" r="r" b="b"/>
            <a:pathLst>
              <a:path w="7874632" h="9237104">
                <a:moveTo>
                  <a:pt x="0" y="0"/>
                </a:moveTo>
                <a:lnTo>
                  <a:pt x="7874632" y="0"/>
                </a:lnTo>
                <a:lnTo>
                  <a:pt x="7874632" y="9237104"/>
                </a:lnTo>
                <a:lnTo>
                  <a:pt x="0" y="9237104"/>
                </a:lnTo>
                <a:lnTo>
                  <a:pt x="0" y="0"/>
                </a:lnTo>
                <a:close/>
              </a:path>
            </a:pathLst>
          </a:custGeom>
          <a:blipFill>
            <a:blip r:embed="rId5"/>
            <a:stretch>
              <a:fillRect/>
            </a:stretch>
          </a:blipFill>
        </p:spPr>
      </p:sp>
      <p:grpSp>
        <p:nvGrpSpPr>
          <p:cNvPr id="9" name="Group 9"/>
          <p:cNvGrpSpPr/>
          <p:nvPr/>
        </p:nvGrpSpPr>
        <p:grpSpPr>
          <a:xfrm>
            <a:off x="12204161" y="335398"/>
            <a:ext cx="7173409" cy="693302"/>
            <a:chOff x="0" y="0"/>
            <a:chExt cx="9564545" cy="924403"/>
          </a:xfrm>
        </p:grpSpPr>
        <p:grpSp>
          <p:nvGrpSpPr>
            <p:cNvPr id="10" name="Group 10"/>
            <p:cNvGrpSpPr/>
            <p:nvPr/>
          </p:nvGrpSpPr>
          <p:grpSpPr>
            <a:xfrm>
              <a:off x="6757562" y="0"/>
              <a:ext cx="2806983" cy="924403"/>
              <a:chOff x="0" y="0"/>
              <a:chExt cx="554466" cy="182598"/>
            </a:xfrm>
          </p:grpSpPr>
          <p:sp>
            <p:nvSpPr>
              <p:cNvPr id="11" name="Freeform 11"/>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12" name="TextBox 12"/>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5476494" y="0"/>
              <a:ext cx="1007145" cy="924403"/>
              <a:chOff x="0" y="0"/>
              <a:chExt cx="223278" cy="204934"/>
            </a:xfrm>
          </p:grpSpPr>
          <p:sp>
            <p:nvSpPr>
              <p:cNvPr id="14" name="Freeform 14"/>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15" name="TextBox 15"/>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16" name="Freeform 16"/>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6"/>
              <a:stretch>
                <a:fillRect/>
              </a:stretch>
            </a:blipFill>
            <a:ln cap="sq">
              <a:noFill/>
              <a:prstDash val="solid"/>
              <a:miter/>
            </a:ln>
          </p:spPr>
        </p:sp>
        <p:sp>
          <p:nvSpPr>
            <p:cNvPr id="17" name="TextBox 17"/>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FFFF"/>
                  </a:solidFill>
                  <a:latin typeface="Poppins Bold"/>
                  <a:ea typeface="Poppins Bold"/>
                  <a:cs typeface="Poppins Bold"/>
                  <a:sym typeface="Poppins Bold"/>
                </a:rPr>
                <a:t>Universitas Putra Bangsa</a:t>
              </a:r>
            </a:p>
          </p:txBody>
        </p:sp>
      </p:grpSp>
      <p:sp>
        <p:nvSpPr>
          <p:cNvPr id="18" name="TextBox 18"/>
          <p:cNvSpPr txBox="1"/>
          <p:nvPr/>
        </p:nvSpPr>
        <p:spPr>
          <a:xfrm>
            <a:off x="7753014" y="2840295"/>
            <a:ext cx="9711729" cy="2533540"/>
          </a:xfrm>
          <a:prstGeom prst="rect">
            <a:avLst/>
          </a:prstGeom>
        </p:spPr>
        <p:txBody>
          <a:bodyPr lIns="0" tIns="0" rIns="0" bIns="0" rtlCol="0" anchor="t">
            <a:spAutoFit/>
          </a:bodyPr>
          <a:lstStyle/>
          <a:p>
            <a:pPr algn="just">
              <a:lnSpc>
                <a:spcPts val="6600"/>
              </a:lnSpc>
            </a:pPr>
            <a:r>
              <a:rPr lang="en-US" sz="6000" b="1" spc="252" dirty="0">
                <a:solidFill>
                  <a:srgbClr val="FFFFFF"/>
                </a:solidFill>
                <a:latin typeface="Montserrat Bold"/>
                <a:ea typeface="Montserrat Bold"/>
                <a:cs typeface="Montserrat Bold"/>
                <a:sym typeface="Montserrat Bold"/>
              </a:rPr>
              <a:t>ALGORITMA PEMBENTUKAN GARIS BRUTE-FORCE</a:t>
            </a:r>
          </a:p>
        </p:txBody>
      </p:sp>
      <p:sp>
        <p:nvSpPr>
          <p:cNvPr id="19" name="TextBox 19"/>
          <p:cNvSpPr txBox="1"/>
          <p:nvPr/>
        </p:nvSpPr>
        <p:spPr>
          <a:xfrm>
            <a:off x="7753014" y="2176753"/>
            <a:ext cx="5162567" cy="606392"/>
          </a:xfrm>
          <a:prstGeom prst="rect">
            <a:avLst/>
          </a:prstGeom>
        </p:spPr>
        <p:txBody>
          <a:bodyPr lIns="0" tIns="0" rIns="0" bIns="0" rtlCol="0" anchor="t">
            <a:spAutoFit/>
          </a:bodyPr>
          <a:lstStyle/>
          <a:p>
            <a:pPr algn="l">
              <a:lnSpc>
                <a:spcPts val="4900"/>
              </a:lnSpc>
            </a:pPr>
            <a:r>
              <a:rPr lang="en-US" sz="3500" b="1">
                <a:solidFill>
                  <a:srgbClr val="FF66C4"/>
                </a:solidFill>
                <a:latin typeface="Montserrat Semi-Bold"/>
                <a:ea typeface="Montserrat Semi-Bold"/>
                <a:cs typeface="Montserrat Semi-Bold"/>
                <a:sym typeface="Montserrat Semi-Bold"/>
              </a:rPr>
              <a:t>PRESENTASI</a:t>
            </a:r>
          </a:p>
        </p:txBody>
      </p:sp>
      <p:grpSp>
        <p:nvGrpSpPr>
          <p:cNvPr id="20" name="Group 20"/>
          <p:cNvGrpSpPr/>
          <p:nvPr/>
        </p:nvGrpSpPr>
        <p:grpSpPr>
          <a:xfrm>
            <a:off x="17259300" y="9258300"/>
            <a:ext cx="2179141" cy="574720"/>
            <a:chOff x="0" y="0"/>
            <a:chExt cx="2905521" cy="766294"/>
          </a:xfrm>
        </p:grpSpPr>
        <p:grpSp>
          <p:nvGrpSpPr>
            <p:cNvPr id="21" name="Group 21"/>
            <p:cNvGrpSpPr/>
            <p:nvPr/>
          </p:nvGrpSpPr>
          <p:grpSpPr>
            <a:xfrm>
              <a:off x="0" y="0"/>
              <a:ext cx="2905521" cy="766294"/>
              <a:chOff x="0" y="0"/>
              <a:chExt cx="573930" cy="151367"/>
            </a:xfrm>
          </p:grpSpPr>
          <p:sp>
            <p:nvSpPr>
              <p:cNvPr id="22" name="Freeform 22"/>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23" name="TextBox 23"/>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24" name="TextBox 24"/>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25" name="Group 25"/>
          <p:cNvGrpSpPr/>
          <p:nvPr/>
        </p:nvGrpSpPr>
        <p:grpSpPr>
          <a:xfrm>
            <a:off x="7753014" y="5743653"/>
            <a:ext cx="3458912" cy="594358"/>
            <a:chOff x="0" y="0"/>
            <a:chExt cx="4611883" cy="792477"/>
          </a:xfrm>
        </p:grpSpPr>
        <p:grpSp>
          <p:nvGrpSpPr>
            <p:cNvPr id="26" name="Group 26"/>
            <p:cNvGrpSpPr/>
            <p:nvPr/>
          </p:nvGrpSpPr>
          <p:grpSpPr>
            <a:xfrm>
              <a:off x="448514" y="0"/>
              <a:ext cx="4163369" cy="792477"/>
              <a:chOff x="0" y="0"/>
              <a:chExt cx="958956" cy="182533"/>
            </a:xfrm>
          </p:grpSpPr>
          <p:sp>
            <p:nvSpPr>
              <p:cNvPr id="27" name="Freeform 27"/>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28" name="TextBox 28"/>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29" name="Group 29"/>
            <p:cNvGrpSpPr/>
            <p:nvPr/>
          </p:nvGrpSpPr>
          <p:grpSpPr>
            <a:xfrm>
              <a:off x="0" y="20797"/>
              <a:ext cx="167531" cy="16753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32" name="Group 32"/>
            <p:cNvGrpSpPr/>
            <p:nvPr/>
          </p:nvGrpSpPr>
          <p:grpSpPr>
            <a:xfrm>
              <a:off x="0" y="314011"/>
              <a:ext cx="164455" cy="16445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3075" y="605466"/>
              <a:ext cx="164455" cy="16445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7" name="TextBox 3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38" name="TextBox 38"/>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172406"/>
                  </a:solidFill>
                  <a:latin typeface="Poppins Bold"/>
                  <a:ea typeface="Poppins Bold"/>
                  <a:cs typeface="Poppins Bold"/>
                  <a:sym typeface="Poppins Bold"/>
                </a:rPr>
                <a:t>Oleh : Kelompok  01</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3188" y="-1653724"/>
            <a:ext cx="2385245" cy="2385245"/>
          </a:xfrm>
          <a:custGeom>
            <a:avLst/>
            <a:gdLst/>
            <a:ahLst/>
            <a:cxnLst/>
            <a:rect l="l" t="t" r="r" b="b"/>
            <a:pathLst>
              <a:path w="2385245" h="2385245">
                <a:moveTo>
                  <a:pt x="0" y="0"/>
                </a:moveTo>
                <a:lnTo>
                  <a:pt x="2385245" y="0"/>
                </a:lnTo>
                <a:lnTo>
                  <a:pt x="2385245" y="2385245"/>
                </a:lnTo>
                <a:lnTo>
                  <a:pt x="0" y="2385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03867" y="9094378"/>
            <a:ext cx="2385245" cy="2385245"/>
          </a:xfrm>
          <a:custGeom>
            <a:avLst/>
            <a:gdLst/>
            <a:ahLst/>
            <a:cxnLst/>
            <a:rect l="l" t="t" r="r" b="b"/>
            <a:pathLst>
              <a:path w="2385245" h="2385245">
                <a:moveTo>
                  <a:pt x="0" y="0"/>
                </a:moveTo>
                <a:lnTo>
                  <a:pt x="2385245" y="0"/>
                </a:lnTo>
                <a:lnTo>
                  <a:pt x="2385245" y="2385244"/>
                </a:lnTo>
                <a:lnTo>
                  <a:pt x="0" y="2385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1161" y="434342"/>
            <a:ext cx="3458912" cy="594358"/>
            <a:chOff x="0" y="0"/>
            <a:chExt cx="4611883" cy="792477"/>
          </a:xfrm>
        </p:grpSpPr>
        <p:grpSp>
          <p:nvGrpSpPr>
            <p:cNvPr id="5" name="Group 5"/>
            <p:cNvGrpSpPr/>
            <p:nvPr/>
          </p:nvGrpSpPr>
          <p:grpSpPr>
            <a:xfrm>
              <a:off x="448514" y="0"/>
              <a:ext cx="4163369" cy="792477"/>
              <a:chOff x="0" y="0"/>
              <a:chExt cx="958956" cy="182533"/>
            </a:xfrm>
          </p:grpSpPr>
          <p:sp>
            <p:nvSpPr>
              <p:cNvPr id="6" name="Freeform 6"/>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7" name="TextBox 7"/>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797"/>
              <a:ext cx="167531" cy="167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314011"/>
              <a:ext cx="164455" cy="164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3075" y="605466"/>
              <a:ext cx="164455" cy="1644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18" name="Group 18"/>
          <p:cNvGrpSpPr/>
          <p:nvPr/>
        </p:nvGrpSpPr>
        <p:grpSpPr>
          <a:xfrm>
            <a:off x="12204161" y="335398"/>
            <a:ext cx="7173409" cy="693302"/>
            <a:chOff x="0" y="0"/>
            <a:chExt cx="9564545" cy="924403"/>
          </a:xfrm>
        </p:grpSpPr>
        <p:grpSp>
          <p:nvGrpSpPr>
            <p:cNvPr id="19" name="Group 19"/>
            <p:cNvGrpSpPr/>
            <p:nvPr/>
          </p:nvGrpSpPr>
          <p:grpSpPr>
            <a:xfrm>
              <a:off x="6757562" y="0"/>
              <a:ext cx="2806983" cy="924403"/>
              <a:chOff x="0" y="0"/>
              <a:chExt cx="554466" cy="182598"/>
            </a:xfrm>
          </p:grpSpPr>
          <p:sp>
            <p:nvSpPr>
              <p:cNvPr id="20" name="Freeform 20"/>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1" name="TextBox 21"/>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5476494" y="0"/>
              <a:ext cx="1007145" cy="924403"/>
              <a:chOff x="0" y="0"/>
              <a:chExt cx="223278" cy="204934"/>
            </a:xfrm>
          </p:grpSpPr>
          <p:sp>
            <p:nvSpPr>
              <p:cNvPr id="23" name="Freeform 23"/>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4" name="TextBox 24"/>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4"/>
              <a:stretch>
                <a:fillRect/>
              </a:stretch>
            </a:blipFill>
            <a:ln cap="sq">
              <a:noFill/>
              <a:prstDash val="solid"/>
              <a:miter/>
            </a:ln>
          </p:spPr>
        </p:sp>
        <p:sp>
          <p:nvSpPr>
            <p:cNvPr id="26" name="TextBox 26"/>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000000"/>
                  </a:solidFill>
                  <a:latin typeface="Poppins Bold"/>
                  <a:ea typeface="Poppins Bold"/>
                  <a:cs typeface="Poppins Bold"/>
                  <a:sym typeface="Poppins Bold"/>
                </a:rPr>
                <a:t>Universitas Putra Bangsa</a:t>
              </a:r>
            </a:p>
          </p:txBody>
        </p:sp>
      </p:grpSp>
      <p:grpSp>
        <p:nvGrpSpPr>
          <p:cNvPr id="27" name="Group 27"/>
          <p:cNvGrpSpPr/>
          <p:nvPr/>
        </p:nvGrpSpPr>
        <p:grpSpPr>
          <a:xfrm>
            <a:off x="17259300" y="9258300"/>
            <a:ext cx="2179141" cy="574720"/>
            <a:chOff x="0" y="0"/>
            <a:chExt cx="2905521" cy="766294"/>
          </a:xfrm>
        </p:grpSpPr>
        <p:grpSp>
          <p:nvGrpSpPr>
            <p:cNvPr id="28" name="Group 28"/>
            <p:cNvGrpSpPr/>
            <p:nvPr/>
          </p:nvGrpSpPr>
          <p:grpSpPr>
            <a:xfrm>
              <a:off x="0" y="0"/>
              <a:ext cx="2905521" cy="766294"/>
              <a:chOff x="0" y="0"/>
              <a:chExt cx="573930" cy="151367"/>
            </a:xfrm>
          </p:grpSpPr>
          <p:sp>
            <p:nvSpPr>
              <p:cNvPr id="29" name="Freeform 29"/>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0" name="TextBox 30"/>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1" name="TextBox 31"/>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32" name="Group 32"/>
          <p:cNvGrpSpPr/>
          <p:nvPr/>
        </p:nvGrpSpPr>
        <p:grpSpPr>
          <a:xfrm>
            <a:off x="-796782" y="2009235"/>
            <a:ext cx="1411986" cy="6436647"/>
            <a:chOff x="0" y="0"/>
            <a:chExt cx="316752" cy="1443940"/>
          </a:xfrm>
        </p:grpSpPr>
        <p:sp>
          <p:nvSpPr>
            <p:cNvPr id="33" name="Freeform 33"/>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4" name="TextBox 34"/>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17642877" y="2009235"/>
            <a:ext cx="1411986" cy="6436647"/>
            <a:chOff x="0" y="0"/>
            <a:chExt cx="316752" cy="1443940"/>
          </a:xfrm>
        </p:grpSpPr>
        <p:sp>
          <p:nvSpPr>
            <p:cNvPr id="36" name="Freeform 36"/>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7" name="TextBox 37"/>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sp>
        <p:nvSpPr>
          <p:cNvPr id="38" name="Freeform 38"/>
          <p:cNvSpPr/>
          <p:nvPr/>
        </p:nvSpPr>
        <p:spPr>
          <a:xfrm>
            <a:off x="1028700" y="1437735"/>
            <a:ext cx="4251216" cy="6356958"/>
          </a:xfrm>
          <a:custGeom>
            <a:avLst/>
            <a:gdLst/>
            <a:ahLst/>
            <a:cxnLst/>
            <a:rect l="l" t="t" r="r" b="b"/>
            <a:pathLst>
              <a:path w="4251216" h="6356958">
                <a:moveTo>
                  <a:pt x="0" y="0"/>
                </a:moveTo>
                <a:lnTo>
                  <a:pt x="4251216" y="0"/>
                </a:lnTo>
                <a:lnTo>
                  <a:pt x="4251216" y="6356959"/>
                </a:lnTo>
                <a:lnTo>
                  <a:pt x="0" y="6356959"/>
                </a:lnTo>
                <a:lnTo>
                  <a:pt x="0" y="0"/>
                </a:lnTo>
                <a:close/>
              </a:path>
            </a:pathLst>
          </a:custGeom>
          <a:blipFill>
            <a:blip r:embed="rId5">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39" name="Freeform 39"/>
          <p:cNvSpPr/>
          <p:nvPr/>
        </p:nvSpPr>
        <p:spPr>
          <a:xfrm>
            <a:off x="5505811" y="2009235"/>
            <a:ext cx="11644533" cy="4112188"/>
          </a:xfrm>
          <a:custGeom>
            <a:avLst/>
            <a:gdLst/>
            <a:ahLst/>
            <a:cxnLst/>
            <a:rect l="l" t="t" r="r" b="b"/>
            <a:pathLst>
              <a:path w="11644533" h="4112188">
                <a:moveTo>
                  <a:pt x="0" y="0"/>
                </a:moveTo>
                <a:lnTo>
                  <a:pt x="11644532" y="0"/>
                </a:lnTo>
                <a:lnTo>
                  <a:pt x="11644532" y="4112189"/>
                </a:lnTo>
                <a:lnTo>
                  <a:pt x="0" y="4112189"/>
                </a:lnTo>
                <a:lnTo>
                  <a:pt x="0" y="0"/>
                </a:lnTo>
                <a:close/>
              </a:path>
            </a:pathLst>
          </a:custGeom>
          <a:blipFill>
            <a:blip r:embed="rId6">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40" name="Freeform 40"/>
          <p:cNvSpPr/>
          <p:nvPr/>
        </p:nvSpPr>
        <p:spPr>
          <a:xfrm>
            <a:off x="5505811" y="6292874"/>
            <a:ext cx="4208809" cy="3464075"/>
          </a:xfrm>
          <a:custGeom>
            <a:avLst/>
            <a:gdLst/>
            <a:ahLst/>
            <a:cxnLst/>
            <a:rect l="l" t="t" r="r" b="b"/>
            <a:pathLst>
              <a:path w="4208809" h="3464075">
                <a:moveTo>
                  <a:pt x="0" y="0"/>
                </a:moveTo>
                <a:lnTo>
                  <a:pt x="4208808" y="0"/>
                </a:lnTo>
                <a:lnTo>
                  <a:pt x="4208808" y="3464075"/>
                </a:lnTo>
                <a:lnTo>
                  <a:pt x="0" y="3464075"/>
                </a:lnTo>
                <a:lnTo>
                  <a:pt x="0" y="0"/>
                </a:lnTo>
                <a:close/>
              </a:path>
            </a:pathLst>
          </a:custGeom>
          <a:blipFill>
            <a:blip r:embed="rId7">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41" name="TextBox 41"/>
          <p:cNvSpPr txBox="1"/>
          <p:nvPr/>
        </p:nvSpPr>
        <p:spPr>
          <a:xfrm>
            <a:off x="6338276" y="1009799"/>
            <a:ext cx="5611449" cy="29443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PYTHON</a:t>
            </a:r>
          </a:p>
        </p:txBody>
      </p:sp>
      <p:sp>
        <p:nvSpPr>
          <p:cNvPr id="42" name="TextBox 42"/>
          <p:cNvSpPr txBox="1"/>
          <p:nvPr/>
        </p:nvSpPr>
        <p:spPr>
          <a:xfrm>
            <a:off x="7088716" y="1285186"/>
            <a:ext cx="4110569" cy="366358"/>
          </a:xfrm>
          <a:prstGeom prst="rect">
            <a:avLst/>
          </a:prstGeom>
        </p:spPr>
        <p:txBody>
          <a:bodyPr lIns="0" tIns="0" rIns="0" bIns="0" rtlCol="0" anchor="t">
            <a:spAutoFit/>
          </a:bodyPr>
          <a:lstStyle/>
          <a:p>
            <a:pPr algn="ctr">
              <a:lnSpc>
                <a:spcPts val="2875"/>
              </a:lnSpc>
            </a:pPr>
            <a:r>
              <a:rPr lang="en-US" sz="2300" b="1">
                <a:solidFill>
                  <a:srgbClr val="FF66C4"/>
                </a:solidFill>
                <a:latin typeface="Poppins Bold"/>
                <a:ea typeface="Poppins Bold"/>
                <a:cs typeface="Poppins Bold"/>
                <a:sym typeface="Poppins Bold"/>
              </a:rPr>
              <a:t>Untuk m &gt; 1 :</a:t>
            </a:r>
          </a:p>
        </p:txBody>
      </p:sp>
      <p:sp>
        <p:nvSpPr>
          <p:cNvPr id="43" name="Rectangle 42">
            <a:extLst>
              <a:ext uri="{FF2B5EF4-FFF2-40B4-BE49-F238E27FC236}">
                <a16:creationId xmlns:a16="http://schemas.microsoft.com/office/drawing/2014/main" id="{C414A4D8-061C-374A-956C-CBCD41E8D2F3}"/>
              </a:ext>
            </a:extLst>
          </p:cNvPr>
          <p:cNvSpPr/>
          <p:nvPr/>
        </p:nvSpPr>
        <p:spPr>
          <a:xfrm>
            <a:off x="2884322" y="7886700"/>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a:t>
            </a:r>
            <a:endParaRPr lang="en-ID" b="1" dirty="0"/>
          </a:p>
        </p:txBody>
      </p:sp>
      <p:sp>
        <p:nvSpPr>
          <p:cNvPr id="44" name="Rectangle 43">
            <a:extLst>
              <a:ext uri="{FF2B5EF4-FFF2-40B4-BE49-F238E27FC236}">
                <a16:creationId xmlns:a16="http://schemas.microsoft.com/office/drawing/2014/main" id="{C8D58F00-4197-B603-28AB-E7CAA6EBD5C9}"/>
              </a:ext>
            </a:extLst>
          </p:cNvPr>
          <p:cNvSpPr/>
          <p:nvPr/>
        </p:nvSpPr>
        <p:spPr>
          <a:xfrm>
            <a:off x="10929299" y="6208400"/>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D" b="1" dirty="0"/>
          </a:p>
        </p:txBody>
      </p:sp>
      <p:sp>
        <p:nvSpPr>
          <p:cNvPr id="45" name="Rectangle 44">
            <a:extLst>
              <a:ext uri="{FF2B5EF4-FFF2-40B4-BE49-F238E27FC236}">
                <a16:creationId xmlns:a16="http://schemas.microsoft.com/office/drawing/2014/main" id="{9FFAC987-0D30-4866-4031-2AC24D83D50B}"/>
              </a:ext>
            </a:extLst>
          </p:cNvPr>
          <p:cNvSpPr/>
          <p:nvPr/>
        </p:nvSpPr>
        <p:spPr>
          <a:xfrm>
            <a:off x="9781987" y="7523979"/>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D" b="1"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3188" y="-1653724"/>
            <a:ext cx="2385245" cy="2385245"/>
          </a:xfrm>
          <a:custGeom>
            <a:avLst/>
            <a:gdLst/>
            <a:ahLst/>
            <a:cxnLst/>
            <a:rect l="l" t="t" r="r" b="b"/>
            <a:pathLst>
              <a:path w="2385245" h="2385245">
                <a:moveTo>
                  <a:pt x="0" y="0"/>
                </a:moveTo>
                <a:lnTo>
                  <a:pt x="2385245" y="0"/>
                </a:lnTo>
                <a:lnTo>
                  <a:pt x="2385245" y="2385245"/>
                </a:lnTo>
                <a:lnTo>
                  <a:pt x="0" y="2385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03867" y="9094378"/>
            <a:ext cx="2385245" cy="2385245"/>
          </a:xfrm>
          <a:custGeom>
            <a:avLst/>
            <a:gdLst/>
            <a:ahLst/>
            <a:cxnLst/>
            <a:rect l="l" t="t" r="r" b="b"/>
            <a:pathLst>
              <a:path w="2385245" h="2385245">
                <a:moveTo>
                  <a:pt x="0" y="0"/>
                </a:moveTo>
                <a:lnTo>
                  <a:pt x="2385245" y="0"/>
                </a:lnTo>
                <a:lnTo>
                  <a:pt x="2385245" y="2385244"/>
                </a:lnTo>
                <a:lnTo>
                  <a:pt x="0" y="2385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1161" y="434342"/>
            <a:ext cx="3458912" cy="594358"/>
            <a:chOff x="0" y="0"/>
            <a:chExt cx="4611883" cy="792477"/>
          </a:xfrm>
        </p:grpSpPr>
        <p:grpSp>
          <p:nvGrpSpPr>
            <p:cNvPr id="5" name="Group 5"/>
            <p:cNvGrpSpPr/>
            <p:nvPr/>
          </p:nvGrpSpPr>
          <p:grpSpPr>
            <a:xfrm>
              <a:off x="448514" y="0"/>
              <a:ext cx="4163369" cy="792477"/>
              <a:chOff x="0" y="0"/>
              <a:chExt cx="958956" cy="182533"/>
            </a:xfrm>
          </p:grpSpPr>
          <p:sp>
            <p:nvSpPr>
              <p:cNvPr id="6" name="Freeform 6"/>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7" name="TextBox 7"/>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797"/>
              <a:ext cx="167531" cy="167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314011"/>
              <a:ext cx="164455" cy="164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3075" y="605466"/>
              <a:ext cx="164455" cy="1644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18" name="Group 18"/>
          <p:cNvGrpSpPr/>
          <p:nvPr/>
        </p:nvGrpSpPr>
        <p:grpSpPr>
          <a:xfrm>
            <a:off x="12204161" y="335398"/>
            <a:ext cx="7173409" cy="693302"/>
            <a:chOff x="0" y="0"/>
            <a:chExt cx="9564545" cy="924403"/>
          </a:xfrm>
        </p:grpSpPr>
        <p:grpSp>
          <p:nvGrpSpPr>
            <p:cNvPr id="19" name="Group 19"/>
            <p:cNvGrpSpPr/>
            <p:nvPr/>
          </p:nvGrpSpPr>
          <p:grpSpPr>
            <a:xfrm>
              <a:off x="6757562" y="0"/>
              <a:ext cx="2806983" cy="924403"/>
              <a:chOff x="0" y="0"/>
              <a:chExt cx="554466" cy="182598"/>
            </a:xfrm>
          </p:grpSpPr>
          <p:sp>
            <p:nvSpPr>
              <p:cNvPr id="20" name="Freeform 20"/>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1" name="TextBox 21"/>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5476494" y="0"/>
              <a:ext cx="1007145" cy="924403"/>
              <a:chOff x="0" y="0"/>
              <a:chExt cx="223278" cy="204934"/>
            </a:xfrm>
          </p:grpSpPr>
          <p:sp>
            <p:nvSpPr>
              <p:cNvPr id="23" name="Freeform 23"/>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4" name="TextBox 24"/>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4"/>
              <a:stretch>
                <a:fillRect/>
              </a:stretch>
            </a:blipFill>
            <a:ln cap="sq">
              <a:noFill/>
              <a:prstDash val="solid"/>
              <a:miter/>
            </a:ln>
          </p:spPr>
        </p:sp>
        <p:sp>
          <p:nvSpPr>
            <p:cNvPr id="26" name="TextBox 26"/>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000000"/>
                  </a:solidFill>
                  <a:latin typeface="Poppins Bold"/>
                  <a:ea typeface="Poppins Bold"/>
                  <a:cs typeface="Poppins Bold"/>
                  <a:sym typeface="Poppins Bold"/>
                </a:rPr>
                <a:t>Universitas Putra Bangsa</a:t>
              </a:r>
            </a:p>
          </p:txBody>
        </p:sp>
      </p:grpSp>
      <p:grpSp>
        <p:nvGrpSpPr>
          <p:cNvPr id="27" name="Group 27"/>
          <p:cNvGrpSpPr/>
          <p:nvPr/>
        </p:nvGrpSpPr>
        <p:grpSpPr>
          <a:xfrm>
            <a:off x="17259300" y="9258300"/>
            <a:ext cx="2179141" cy="574720"/>
            <a:chOff x="0" y="0"/>
            <a:chExt cx="2905521" cy="766294"/>
          </a:xfrm>
        </p:grpSpPr>
        <p:grpSp>
          <p:nvGrpSpPr>
            <p:cNvPr id="28" name="Group 28"/>
            <p:cNvGrpSpPr/>
            <p:nvPr/>
          </p:nvGrpSpPr>
          <p:grpSpPr>
            <a:xfrm>
              <a:off x="0" y="0"/>
              <a:ext cx="2905521" cy="766294"/>
              <a:chOff x="0" y="0"/>
              <a:chExt cx="573930" cy="151367"/>
            </a:xfrm>
          </p:grpSpPr>
          <p:sp>
            <p:nvSpPr>
              <p:cNvPr id="29" name="Freeform 29"/>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0" name="TextBox 30"/>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1" name="TextBox 31"/>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32" name="Group 32"/>
          <p:cNvGrpSpPr/>
          <p:nvPr/>
        </p:nvGrpSpPr>
        <p:grpSpPr>
          <a:xfrm>
            <a:off x="-796782" y="2009235"/>
            <a:ext cx="1411986" cy="6436647"/>
            <a:chOff x="0" y="0"/>
            <a:chExt cx="316752" cy="1443940"/>
          </a:xfrm>
        </p:grpSpPr>
        <p:sp>
          <p:nvSpPr>
            <p:cNvPr id="33" name="Freeform 33"/>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4" name="TextBox 34"/>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17642877" y="2009235"/>
            <a:ext cx="1411986" cy="6436647"/>
            <a:chOff x="0" y="0"/>
            <a:chExt cx="316752" cy="1443940"/>
          </a:xfrm>
        </p:grpSpPr>
        <p:sp>
          <p:nvSpPr>
            <p:cNvPr id="36" name="Freeform 36"/>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7" name="TextBox 37"/>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sp>
        <p:nvSpPr>
          <p:cNvPr id="38" name="Freeform 38"/>
          <p:cNvSpPr/>
          <p:nvPr/>
        </p:nvSpPr>
        <p:spPr>
          <a:xfrm>
            <a:off x="4363298" y="2009235"/>
            <a:ext cx="3724431" cy="6436647"/>
          </a:xfrm>
          <a:custGeom>
            <a:avLst/>
            <a:gdLst/>
            <a:ahLst/>
            <a:cxnLst/>
            <a:rect l="l" t="t" r="r" b="b"/>
            <a:pathLst>
              <a:path w="3724431" h="6436647">
                <a:moveTo>
                  <a:pt x="0" y="0"/>
                </a:moveTo>
                <a:lnTo>
                  <a:pt x="3724431" y="0"/>
                </a:lnTo>
                <a:lnTo>
                  <a:pt x="3724431" y="6436648"/>
                </a:lnTo>
                <a:lnTo>
                  <a:pt x="0" y="6436648"/>
                </a:lnTo>
                <a:lnTo>
                  <a:pt x="0" y="0"/>
                </a:lnTo>
                <a:close/>
              </a:path>
            </a:pathLst>
          </a:custGeom>
          <a:blipFill>
            <a:blip r:embed="rId5">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39" name="Freeform 39"/>
          <p:cNvSpPr/>
          <p:nvPr/>
        </p:nvSpPr>
        <p:spPr>
          <a:xfrm>
            <a:off x="8525964" y="2009235"/>
            <a:ext cx="5398738" cy="6436647"/>
          </a:xfrm>
          <a:custGeom>
            <a:avLst/>
            <a:gdLst/>
            <a:ahLst/>
            <a:cxnLst/>
            <a:rect l="l" t="t" r="r" b="b"/>
            <a:pathLst>
              <a:path w="5398738" h="6436647">
                <a:moveTo>
                  <a:pt x="0" y="0"/>
                </a:moveTo>
                <a:lnTo>
                  <a:pt x="5398738" y="0"/>
                </a:lnTo>
                <a:lnTo>
                  <a:pt x="5398738" y="6436648"/>
                </a:lnTo>
                <a:lnTo>
                  <a:pt x="0" y="6436648"/>
                </a:lnTo>
                <a:lnTo>
                  <a:pt x="0" y="0"/>
                </a:lnTo>
                <a:close/>
              </a:path>
            </a:pathLst>
          </a:custGeom>
          <a:blipFill>
            <a:blip r:embed="rId6"/>
            <a:stretch>
              <a:fillRect l="-833" r="-833"/>
            </a:stretch>
          </a:blipFill>
          <a:ln w="38100" cap="sq">
            <a:solidFill>
              <a:srgbClr val="FF66C4"/>
            </a:solidFill>
            <a:prstDash val="solid"/>
            <a:miter/>
          </a:ln>
        </p:spPr>
      </p:sp>
      <p:sp>
        <p:nvSpPr>
          <p:cNvPr id="40" name="TextBox 40"/>
          <p:cNvSpPr txBox="1"/>
          <p:nvPr/>
        </p:nvSpPr>
        <p:spPr>
          <a:xfrm>
            <a:off x="6338276" y="1009799"/>
            <a:ext cx="5611449" cy="29443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PYTHON</a:t>
            </a:r>
          </a:p>
        </p:txBody>
      </p:sp>
      <p:sp>
        <p:nvSpPr>
          <p:cNvPr id="41" name="TextBox 41"/>
          <p:cNvSpPr txBox="1"/>
          <p:nvPr/>
        </p:nvSpPr>
        <p:spPr>
          <a:xfrm>
            <a:off x="7088716" y="1285186"/>
            <a:ext cx="4110569" cy="366358"/>
          </a:xfrm>
          <a:prstGeom prst="rect">
            <a:avLst/>
          </a:prstGeom>
        </p:spPr>
        <p:txBody>
          <a:bodyPr lIns="0" tIns="0" rIns="0" bIns="0" rtlCol="0" anchor="t">
            <a:spAutoFit/>
          </a:bodyPr>
          <a:lstStyle/>
          <a:p>
            <a:pPr algn="ctr">
              <a:lnSpc>
                <a:spcPts val="2875"/>
              </a:lnSpc>
            </a:pPr>
            <a:r>
              <a:rPr lang="en-US" sz="2300" b="1">
                <a:solidFill>
                  <a:srgbClr val="FF66C4"/>
                </a:solidFill>
                <a:latin typeface="Poppins Bold"/>
                <a:ea typeface="Poppins Bold"/>
                <a:cs typeface="Poppins Bold"/>
                <a:sym typeface="Poppins Bold"/>
              </a:rPr>
              <a:t>Untuk m &gt; 1 :</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1114425" y="7075559"/>
            <a:ext cx="3312745" cy="635990"/>
            <a:chOff x="0" y="0"/>
            <a:chExt cx="1017374" cy="195318"/>
          </a:xfrm>
        </p:grpSpPr>
        <p:sp>
          <p:nvSpPr>
            <p:cNvPr id="4" name="Freeform 4"/>
            <p:cNvSpPr/>
            <p:nvPr/>
          </p:nvSpPr>
          <p:spPr>
            <a:xfrm>
              <a:off x="0" y="0"/>
              <a:ext cx="1017374" cy="195318"/>
            </a:xfrm>
            <a:custGeom>
              <a:avLst/>
              <a:gdLst/>
              <a:ahLst/>
              <a:cxnLst/>
              <a:rect l="l" t="t" r="r" b="b"/>
              <a:pathLst>
                <a:path w="1017374" h="195318">
                  <a:moveTo>
                    <a:pt x="97659" y="0"/>
                  </a:moveTo>
                  <a:lnTo>
                    <a:pt x="919715" y="0"/>
                  </a:lnTo>
                  <a:cubicBezTo>
                    <a:pt x="973650" y="0"/>
                    <a:pt x="1017374" y="43724"/>
                    <a:pt x="1017374" y="97659"/>
                  </a:cubicBezTo>
                  <a:lnTo>
                    <a:pt x="1017374" y="97659"/>
                  </a:lnTo>
                  <a:cubicBezTo>
                    <a:pt x="1017374" y="151595"/>
                    <a:pt x="973650" y="195318"/>
                    <a:pt x="919715" y="195318"/>
                  </a:cubicBezTo>
                  <a:lnTo>
                    <a:pt x="97659" y="195318"/>
                  </a:lnTo>
                  <a:cubicBezTo>
                    <a:pt x="43724" y="195318"/>
                    <a:pt x="0" y="151595"/>
                    <a:pt x="0" y="97659"/>
                  </a:cubicBezTo>
                  <a:lnTo>
                    <a:pt x="0" y="97659"/>
                  </a:lnTo>
                  <a:cubicBezTo>
                    <a:pt x="0" y="43724"/>
                    <a:pt x="43724" y="0"/>
                    <a:pt x="97659" y="0"/>
                  </a:cubicBezTo>
                  <a:close/>
                </a:path>
              </a:pathLst>
            </a:custGeom>
            <a:solidFill>
              <a:srgbClr val="FFFFFF"/>
            </a:solidFill>
          </p:spPr>
        </p:sp>
        <p:sp>
          <p:nvSpPr>
            <p:cNvPr id="5" name="TextBox 5"/>
            <p:cNvSpPr txBox="1"/>
            <p:nvPr/>
          </p:nvSpPr>
          <p:spPr>
            <a:xfrm>
              <a:off x="0" y="-66675"/>
              <a:ext cx="1017374" cy="261993"/>
            </a:xfrm>
            <a:prstGeom prst="rect">
              <a:avLst/>
            </a:prstGeom>
          </p:spPr>
          <p:txBody>
            <a:bodyPr lIns="50800" tIns="50800" rIns="50800" bIns="50800" rtlCol="0" anchor="ctr"/>
            <a:lstStyle/>
            <a:p>
              <a:pPr algn="l">
                <a:lnSpc>
                  <a:spcPts val="3499"/>
                </a:lnSpc>
              </a:pPr>
              <a:endParaRPr/>
            </a:p>
          </p:txBody>
        </p:sp>
      </p:grpSp>
      <p:sp>
        <p:nvSpPr>
          <p:cNvPr id="6" name="Freeform 6"/>
          <p:cNvSpPr/>
          <p:nvPr/>
        </p:nvSpPr>
        <p:spPr>
          <a:xfrm>
            <a:off x="14397678" y="6239104"/>
            <a:ext cx="4537203" cy="4537203"/>
          </a:xfrm>
          <a:custGeom>
            <a:avLst/>
            <a:gdLst/>
            <a:ahLst/>
            <a:cxnLst/>
            <a:rect l="l" t="t" r="r" b="b"/>
            <a:pathLst>
              <a:path w="4537203" h="4537203">
                <a:moveTo>
                  <a:pt x="0" y="0"/>
                </a:moveTo>
                <a:lnTo>
                  <a:pt x="4537203" y="0"/>
                </a:lnTo>
                <a:lnTo>
                  <a:pt x="4537203" y="4537203"/>
                </a:lnTo>
                <a:lnTo>
                  <a:pt x="0" y="45372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65835" y="4398339"/>
            <a:ext cx="1179493" cy="1179493"/>
          </a:xfrm>
          <a:custGeom>
            <a:avLst/>
            <a:gdLst/>
            <a:ahLst/>
            <a:cxnLst/>
            <a:rect l="l" t="t" r="r" b="b"/>
            <a:pathLst>
              <a:path w="1179493" h="1179493">
                <a:moveTo>
                  <a:pt x="0" y="0"/>
                </a:moveTo>
                <a:lnTo>
                  <a:pt x="1179493" y="0"/>
                </a:lnTo>
                <a:lnTo>
                  <a:pt x="1179493" y="1179493"/>
                </a:lnTo>
                <a:lnTo>
                  <a:pt x="0" y="117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983030" y="2546707"/>
            <a:ext cx="7951851" cy="8229600"/>
          </a:xfrm>
          <a:custGeom>
            <a:avLst/>
            <a:gdLst/>
            <a:ahLst/>
            <a:cxnLst/>
            <a:rect l="l" t="t" r="r" b="b"/>
            <a:pathLst>
              <a:path w="7951851" h="8229600">
                <a:moveTo>
                  <a:pt x="0" y="0"/>
                </a:moveTo>
                <a:lnTo>
                  <a:pt x="7951851" y="0"/>
                </a:lnTo>
                <a:lnTo>
                  <a:pt x="7951851" y="8229600"/>
                </a:lnTo>
                <a:lnTo>
                  <a:pt x="0" y="8229600"/>
                </a:lnTo>
                <a:lnTo>
                  <a:pt x="0" y="0"/>
                </a:lnTo>
                <a:close/>
              </a:path>
            </a:pathLst>
          </a:custGeom>
          <a:blipFill>
            <a:blip r:embed="rId5"/>
            <a:stretch>
              <a:fillRect/>
            </a:stretch>
          </a:blipFill>
        </p:spPr>
      </p:sp>
      <p:sp>
        <p:nvSpPr>
          <p:cNvPr id="9" name="TextBox 9"/>
          <p:cNvSpPr txBox="1"/>
          <p:nvPr/>
        </p:nvSpPr>
        <p:spPr>
          <a:xfrm>
            <a:off x="1114425" y="3853171"/>
            <a:ext cx="11051410" cy="1724661"/>
          </a:xfrm>
          <a:prstGeom prst="rect">
            <a:avLst/>
          </a:prstGeom>
        </p:spPr>
        <p:txBody>
          <a:bodyPr lIns="0" tIns="0" rIns="0" bIns="0" rtlCol="0" anchor="t">
            <a:spAutoFit/>
          </a:bodyPr>
          <a:lstStyle/>
          <a:p>
            <a:pPr algn="l">
              <a:lnSpc>
                <a:spcPts val="14139"/>
              </a:lnSpc>
            </a:pPr>
            <a:r>
              <a:rPr lang="en-US" sz="10099" b="1">
                <a:solidFill>
                  <a:srgbClr val="FFFFFF"/>
                </a:solidFill>
                <a:latin typeface="Montserrat Heavy"/>
                <a:ea typeface="Montserrat Heavy"/>
                <a:cs typeface="Montserrat Heavy"/>
                <a:sym typeface="Montserrat Heavy"/>
              </a:rPr>
              <a:t>TERIMA KASIH</a:t>
            </a:r>
          </a:p>
        </p:txBody>
      </p:sp>
      <p:sp>
        <p:nvSpPr>
          <p:cNvPr id="10" name="TextBox 10"/>
          <p:cNvSpPr txBox="1"/>
          <p:nvPr/>
        </p:nvSpPr>
        <p:spPr>
          <a:xfrm>
            <a:off x="1114425" y="3020102"/>
            <a:ext cx="5981639" cy="1169999"/>
          </a:xfrm>
          <a:prstGeom prst="rect">
            <a:avLst/>
          </a:prstGeom>
        </p:spPr>
        <p:txBody>
          <a:bodyPr lIns="0" tIns="0" rIns="0" bIns="0" rtlCol="0" anchor="t">
            <a:spAutoFit/>
          </a:bodyPr>
          <a:lstStyle/>
          <a:p>
            <a:pPr algn="l">
              <a:lnSpc>
                <a:spcPts val="9536"/>
              </a:lnSpc>
            </a:pPr>
            <a:r>
              <a:rPr lang="en-US" sz="6812" b="1">
                <a:solidFill>
                  <a:srgbClr val="FFFFFF"/>
                </a:solidFill>
                <a:latin typeface="Montserrat Ultra-Bold"/>
                <a:ea typeface="Montserrat Ultra-Bold"/>
                <a:cs typeface="Montserrat Ultra-Bold"/>
                <a:sym typeface="Montserrat Ultra-Bold"/>
              </a:rPr>
              <a:t>SEKIAN</a:t>
            </a:r>
          </a:p>
        </p:txBody>
      </p:sp>
      <p:sp>
        <p:nvSpPr>
          <p:cNvPr id="11" name="TextBox 11"/>
          <p:cNvSpPr txBox="1"/>
          <p:nvPr/>
        </p:nvSpPr>
        <p:spPr>
          <a:xfrm>
            <a:off x="1114425" y="5867775"/>
            <a:ext cx="9616343" cy="720725"/>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ea typeface="Poppins"/>
                <a:cs typeface="Poppins"/>
                <a:sym typeface="Poppins"/>
              </a:rPr>
              <a:t>Sekali lagi, terima kasih atas kesempatan ini. Mari kita lanjutkan diskusi ini di lain waktu. Sampai jumpa!</a:t>
            </a:r>
          </a:p>
        </p:txBody>
      </p:sp>
      <p:sp>
        <p:nvSpPr>
          <p:cNvPr id="12" name="TextBox 12"/>
          <p:cNvSpPr txBox="1"/>
          <p:nvPr/>
        </p:nvSpPr>
        <p:spPr>
          <a:xfrm>
            <a:off x="1393804" y="7166230"/>
            <a:ext cx="2530324" cy="393218"/>
          </a:xfrm>
          <a:prstGeom prst="rect">
            <a:avLst/>
          </a:prstGeom>
        </p:spPr>
        <p:txBody>
          <a:bodyPr lIns="0" tIns="0" rIns="0" bIns="0" rtlCol="0" anchor="t">
            <a:spAutoFit/>
          </a:bodyPr>
          <a:lstStyle/>
          <a:p>
            <a:pPr algn="ctr">
              <a:lnSpc>
                <a:spcPts val="3001"/>
              </a:lnSpc>
            </a:pPr>
            <a:r>
              <a:rPr lang="en-US" sz="2143" b="1" spc="-42">
                <a:solidFill>
                  <a:srgbClr val="172406"/>
                </a:solidFill>
                <a:latin typeface="Poppins Bold"/>
                <a:ea typeface="Poppins Bold"/>
                <a:cs typeface="Poppins Bold"/>
                <a:sym typeface="Poppins Bold"/>
              </a:rPr>
              <a:t>SELESAI</a:t>
            </a:r>
          </a:p>
        </p:txBody>
      </p:sp>
      <p:grpSp>
        <p:nvGrpSpPr>
          <p:cNvPr id="13" name="Group 13"/>
          <p:cNvGrpSpPr/>
          <p:nvPr/>
        </p:nvGrpSpPr>
        <p:grpSpPr>
          <a:xfrm>
            <a:off x="301161" y="434342"/>
            <a:ext cx="3458912" cy="594358"/>
            <a:chOff x="0" y="0"/>
            <a:chExt cx="4611883" cy="792477"/>
          </a:xfrm>
        </p:grpSpPr>
        <p:grpSp>
          <p:nvGrpSpPr>
            <p:cNvPr id="14" name="Group 14"/>
            <p:cNvGrpSpPr/>
            <p:nvPr/>
          </p:nvGrpSpPr>
          <p:grpSpPr>
            <a:xfrm>
              <a:off x="448514" y="0"/>
              <a:ext cx="4163369" cy="792477"/>
              <a:chOff x="0" y="0"/>
              <a:chExt cx="958956" cy="182533"/>
            </a:xfrm>
          </p:grpSpPr>
          <p:sp>
            <p:nvSpPr>
              <p:cNvPr id="15" name="Freeform 15"/>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16" name="TextBox 16"/>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0" y="20797"/>
              <a:ext cx="167531" cy="16753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0" y="314011"/>
              <a:ext cx="164455" cy="16445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3075" y="605466"/>
              <a:ext cx="164455" cy="16445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26" name="TextBox 26"/>
            <p:cNvSpPr txBox="1"/>
            <p:nvPr/>
          </p:nvSpPr>
          <p:spPr>
            <a:xfrm>
              <a:off x="624590" y="115365"/>
              <a:ext cx="3811217" cy="468713"/>
            </a:xfrm>
            <a:prstGeom prst="rect">
              <a:avLst/>
            </a:prstGeom>
          </p:spPr>
          <p:txBody>
            <a:bodyPr lIns="0" tIns="0" rIns="0" bIns="0" rtlCol="0" anchor="t">
              <a:spAutoFit/>
            </a:bodyPr>
            <a:lstStyle/>
            <a:p>
              <a:pPr algn="ctr">
                <a:lnSpc>
                  <a:spcPts val="2800"/>
                </a:lnSpc>
              </a:pPr>
              <a:r>
                <a:rPr lang="en-US" sz="2000" b="1" spc="-40">
                  <a:solidFill>
                    <a:srgbClr val="FF66C4"/>
                  </a:solidFill>
                  <a:latin typeface="Poppins Bold"/>
                  <a:ea typeface="Poppins Bold"/>
                  <a:cs typeface="Poppins Bold"/>
                  <a:sym typeface="Poppins Bold"/>
                </a:rPr>
                <a:t>Oleh : Kelompok 1</a:t>
              </a:r>
            </a:p>
          </p:txBody>
        </p:sp>
      </p:grpSp>
      <p:grpSp>
        <p:nvGrpSpPr>
          <p:cNvPr id="27" name="Group 27"/>
          <p:cNvGrpSpPr/>
          <p:nvPr/>
        </p:nvGrpSpPr>
        <p:grpSpPr>
          <a:xfrm>
            <a:off x="12204161" y="335398"/>
            <a:ext cx="7173409" cy="693302"/>
            <a:chOff x="0" y="0"/>
            <a:chExt cx="9564545" cy="924403"/>
          </a:xfrm>
        </p:grpSpPr>
        <p:grpSp>
          <p:nvGrpSpPr>
            <p:cNvPr id="28" name="Group 28"/>
            <p:cNvGrpSpPr/>
            <p:nvPr/>
          </p:nvGrpSpPr>
          <p:grpSpPr>
            <a:xfrm>
              <a:off x="6757562" y="0"/>
              <a:ext cx="2806983" cy="924403"/>
              <a:chOff x="0" y="0"/>
              <a:chExt cx="554466" cy="182598"/>
            </a:xfrm>
          </p:grpSpPr>
          <p:sp>
            <p:nvSpPr>
              <p:cNvPr id="29" name="Freeform 29"/>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FFFF"/>
              </a:solidFill>
            </p:spPr>
          </p:sp>
          <p:sp>
            <p:nvSpPr>
              <p:cNvPr id="30" name="TextBox 30"/>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a:off x="5476494" y="0"/>
              <a:ext cx="1007145" cy="924403"/>
              <a:chOff x="0" y="0"/>
              <a:chExt cx="223278" cy="204934"/>
            </a:xfrm>
          </p:grpSpPr>
          <p:sp>
            <p:nvSpPr>
              <p:cNvPr id="32" name="Freeform 32"/>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FFFF"/>
              </a:solidFill>
            </p:spPr>
          </p:sp>
          <p:sp>
            <p:nvSpPr>
              <p:cNvPr id="33" name="TextBox 33"/>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34" name="Freeform 34"/>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6"/>
              <a:stretch>
                <a:fillRect/>
              </a:stretch>
            </a:blipFill>
            <a:ln cap="sq">
              <a:noFill/>
              <a:prstDash val="solid"/>
              <a:miter/>
            </a:ln>
          </p:spPr>
        </p:sp>
        <p:sp>
          <p:nvSpPr>
            <p:cNvPr id="35" name="TextBox 35"/>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FFFF"/>
                  </a:solidFill>
                  <a:latin typeface="Poppins Bold"/>
                  <a:ea typeface="Poppins Bold"/>
                  <a:cs typeface="Poppins Bold"/>
                  <a:sym typeface="Poppins Bold"/>
                </a:rPr>
                <a:t>Universitas Putra Bangsa</a:t>
              </a:r>
            </a:p>
          </p:txBody>
        </p:sp>
      </p:grpSp>
      <p:grpSp>
        <p:nvGrpSpPr>
          <p:cNvPr id="36" name="Group 36"/>
          <p:cNvGrpSpPr/>
          <p:nvPr/>
        </p:nvGrpSpPr>
        <p:grpSpPr>
          <a:xfrm>
            <a:off x="-1150441" y="9258300"/>
            <a:ext cx="2179141" cy="574720"/>
            <a:chOff x="0" y="0"/>
            <a:chExt cx="2905521" cy="766294"/>
          </a:xfrm>
        </p:grpSpPr>
        <p:grpSp>
          <p:nvGrpSpPr>
            <p:cNvPr id="37" name="Group 37"/>
            <p:cNvGrpSpPr/>
            <p:nvPr/>
          </p:nvGrpSpPr>
          <p:grpSpPr>
            <a:xfrm>
              <a:off x="0" y="0"/>
              <a:ext cx="2905521" cy="766294"/>
              <a:chOff x="0" y="0"/>
              <a:chExt cx="573930" cy="151367"/>
            </a:xfrm>
          </p:grpSpPr>
          <p:sp>
            <p:nvSpPr>
              <p:cNvPr id="38" name="Freeform 38"/>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9" name="TextBox 39"/>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40" name="TextBox 40"/>
            <p:cNvSpPr txBox="1"/>
            <p:nvPr/>
          </p:nvSpPr>
          <p:spPr>
            <a:xfrm>
              <a:off x="2069879" y="157934"/>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33" b="-5333"/>
            </a:stretch>
          </a:blipFill>
        </p:spPr>
      </p:sp>
      <p:grpSp>
        <p:nvGrpSpPr>
          <p:cNvPr id="3" name="Group 3"/>
          <p:cNvGrpSpPr/>
          <p:nvPr/>
        </p:nvGrpSpPr>
        <p:grpSpPr>
          <a:xfrm>
            <a:off x="301161" y="434342"/>
            <a:ext cx="3458912" cy="594358"/>
            <a:chOff x="0" y="0"/>
            <a:chExt cx="4611883" cy="792477"/>
          </a:xfrm>
        </p:grpSpPr>
        <p:grpSp>
          <p:nvGrpSpPr>
            <p:cNvPr id="4" name="Group 4"/>
            <p:cNvGrpSpPr/>
            <p:nvPr/>
          </p:nvGrpSpPr>
          <p:grpSpPr>
            <a:xfrm>
              <a:off x="448514" y="0"/>
              <a:ext cx="4163369" cy="792477"/>
              <a:chOff x="0" y="0"/>
              <a:chExt cx="958956" cy="182533"/>
            </a:xfrm>
          </p:grpSpPr>
          <p:sp>
            <p:nvSpPr>
              <p:cNvPr id="5" name="Freeform 5"/>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6" name="TextBox 6"/>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0" y="20797"/>
              <a:ext cx="167531" cy="167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0" y="314011"/>
              <a:ext cx="164455" cy="1644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3075" y="605466"/>
              <a:ext cx="164455" cy="16445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172406"/>
                  </a:solidFill>
                  <a:latin typeface="Poppins Bold"/>
                  <a:ea typeface="Poppins Bold"/>
                  <a:cs typeface="Poppins Bold"/>
                  <a:sym typeface="Poppins Bold"/>
                </a:rPr>
                <a:t>Oleh : Kelompok  01</a:t>
              </a:r>
            </a:p>
          </p:txBody>
        </p:sp>
      </p:grpSp>
      <p:grpSp>
        <p:nvGrpSpPr>
          <p:cNvPr id="17" name="Group 17"/>
          <p:cNvGrpSpPr/>
          <p:nvPr/>
        </p:nvGrpSpPr>
        <p:grpSpPr>
          <a:xfrm>
            <a:off x="12204161" y="335398"/>
            <a:ext cx="7173409" cy="693302"/>
            <a:chOff x="0" y="0"/>
            <a:chExt cx="9564545" cy="924403"/>
          </a:xfrm>
        </p:grpSpPr>
        <p:grpSp>
          <p:nvGrpSpPr>
            <p:cNvPr id="18" name="Group 18"/>
            <p:cNvGrpSpPr/>
            <p:nvPr/>
          </p:nvGrpSpPr>
          <p:grpSpPr>
            <a:xfrm>
              <a:off x="6757562" y="0"/>
              <a:ext cx="2806983" cy="924403"/>
              <a:chOff x="0" y="0"/>
              <a:chExt cx="554466" cy="182598"/>
            </a:xfrm>
          </p:grpSpPr>
          <p:sp>
            <p:nvSpPr>
              <p:cNvPr id="19" name="Freeform 19"/>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0" name="TextBox 20"/>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5476494" y="0"/>
              <a:ext cx="1007145" cy="924403"/>
              <a:chOff x="0" y="0"/>
              <a:chExt cx="223278" cy="204934"/>
            </a:xfrm>
          </p:grpSpPr>
          <p:sp>
            <p:nvSpPr>
              <p:cNvPr id="22" name="Freeform 22"/>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3" name="TextBox 23"/>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4" name="Freeform 24"/>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3"/>
              <a:stretch>
                <a:fillRect/>
              </a:stretch>
            </a:blipFill>
            <a:ln cap="sq">
              <a:noFill/>
              <a:prstDash val="solid"/>
              <a:miter/>
            </a:ln>
          </p:spPr>
        </p:sp>
        <p:sp>
          <p:nvSpPr>
            <p:cNvPr id="25" name="TextBox 25"/>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FFFF"/>
                  </a:solidFill>
                  <a:latin typeface="Poppins Bold"/>
                  <a:ea typeface="Poppins Bold"/>
                  <a:cs typeface="Poppins Bold"/>
                  <a:sym typeface="Poppins Bold"/>
                </a:rPr>
                <a:t>Universitas Putra Bangsa</a:t>
              </a:r>
            </a:p>
          </p:txBody>
        </p:sp>
      </p:grpSp>
      <p:grpSp>
        <p:nvGrpSpPr>
          <p:cNvPr id="26" name="Group 26"/>
          <p:cNvGrpSpPr/>
          <p:nvPr/>
        </p:nvGrpSpPr>
        <p:grpSpPr>
          <a:xfrm>
            <a:off x="17259300" y="9258300"/>
            <a:ext cx="2179141" cy="574720"/>
            <a:chOff x="0" y="0"/>
            <a:chExt cx="2905521" cy="766294"/>
          </a:xfrm>
        </p:grpSpPr>
        <p:grpSp>
          <p:nvGrpSpPr>
            <p:cNvPr id="27" name="Group 27"/>
            <p:cNvGrpSpPr/>
            <p:nvPr/>
          </p:nvGrpSpPr>
          <p:grpSpPr>
            <a:xfrm>
              <a:off x="0" y="0"/>
              <a:ext cx="2905521" cy="766294"/>
              <a:chOff x="0" y="0"/>
              <a:chExt cx="573930" cy="151367"/>
            </a:xfrm>
          </p:grpSpPr>
          <p:sp>
            <p:nvSpPr>
              <p:cNvPr id="28" name="Freeform 28"/>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29" name="TextBox 29"/>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0" name="TextBox 30"/>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31" name="Group 31"/>
          <p:cNvGrpSpPr/>
          <p:nvPr/>
        </p:nvGrpSpPr>
        <p:grpSpPr>
          <a:xfrm>
            <a:off x="3250984" y="3023805"/>
            <a:ext cx="2863026" cy="5382389"/>
            <a:chOff x="0" y="0"/>
            <a:chExt cx="990307" cy="1861743"/>
          </a:xfrm>
        </p:grpSpPr>
        <p:sp>
          <p:nvSpPr>
            <p:cNvPr id="32" name="Freeform 32"/>
            <p:cNvSpPr/>
            <p:nvPr/>
          </p:nvSpPr>
          <p:spPr>
            <a:xfrm>
              <a:off x="0" y="0"/>
              <a:ext cx="990307" cy="1861743"/>
            </a:xfrm>
            <a:custGeom>
              <a:avLst/>
              <a:gdLst/>
              <a:ahLst/>
              <a:cxnLst/>
              <a:rect l="l" t="t" r="r" b="b"/>
              <a:pathLst>
                <a:path w="990307" h="1861743">
                  <a:moveTo>
                    <a:pt x="0" y="0"/>
                  </a:moveTo>
                  <a:lnTo>
                    <a:pt x="990307" y="0"/>
                  </a:lnTo>
                  <a:lnTo>
                    <a:pt x="990307" y="1861743"/>
                  </a:lnTo>
                  <a:lnTo>
                    <a:pt x="0" y="1861743"/>
                  </a:lnTo>
                  <a:close/>
                </a:path>
              </a:pathLst>
            </a:custGeom>
            <a:solidFill>
              <a:srgbClr val="FF66C4">
                <a:alpha val="64706"/>
              </a:srgbClr>
            </a:solidFill>
          </p:spPr>
        </p:sp>
        <p:sp>
          <p:nvSpPr>
            <p:cNvPr id="33" name="TextBox 33"/>
            <p:cNvSpPr txBox="1"/>
            <p:nvPr/>
          </p:nvSpPr>
          <p:spPr>
            <a:xfrm>
              <a:off x="0" y="-66675"/>
              <a:ext cx="990307" cy="1928418"/>
            </a:xfrm>
            <a:prstGeom prst="rect">
              <a:avLst/>
            </a:prstGeom>
          </p:spPr>
          <p:txBody>
            <a:bodyPr lIns="50800" tIns="50800" rIns="50800" bIns="50800" rtlCol="0" anchor="ctr"/>
            <a:lstStyle/>
            <a:p>
              <a:pPr algn="ctr">
                <a:lnSpc>
                  <a:spcPts val="3499"/>
                </a:lnSpc>
              </a:pPr>
              <a:endParaRPr/>
            </a:p>
          </p:txBody>
        </p:sp>
      </p:grpSp>
      <p:sp>
        <p:nvSpPr>
          <p:cNvPr id="34" name="Freeform 34"/>
          <p:cNvSpPr/>
          <p:nvPr/>
        </p:nvSpPr>
        <p:spPr>
          <a:xfrm>
            <a:off x="3405069" y="3239094"/>
            <a:ext cx="2554856" cy="2410148"/>
          </a:xfrm>
          <a:custGeom>
            <a:avLst/>
            <a:gdLst/>
            <a:ahLst/>
            <a:cxnLst/>
            <a:rect l="l" t="t" r="r" b="b"/>
            <a:pathLst>
              <a:path w="2554856" h="2410148">
                <a:moveTo>
                  <a:pt x="0" y="0"/>
                </a:moveTo>
                <a:lnTo>
                  <a:pt x="2554856" y="0"/>
                </a:lnTo>
                <a:lnTo>
                  <a:pt x="2554856" y="2410147"/>
                </a:lnTo>
                <a:lnTo>
                  <a:pt x="0" y="2410147"/>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grpSp>
        <p:nvGrpSpPr>
          <p:cNvPr id="35" name="Group 35"/>
          <p:cNvGrpSpPr/>
          <p:nvPr/>
        </p:nvGrpSpPr>
        <p:grpSpPr>
          <a:xfrm>
            <a:off x="9201150" y="3023805"/>
            <a:ext cx="2863026" cy="5382389"/>
            <a:chOff x="0" y="0"/>
            <a:chExt cx="990307" cy="1861743"/>
          </a:xfrm>
        </p:grpSpPr>
        <p:sp>
          <p:nvSpPr>
            <p:cNvPr id="36" name="Freeform 36"/>
            <p:cNvSpPr/>
            <p:nvPr/>
          </p:nvSpPr>
          <p:spPr>
            <a:xfrm>
              <a:off x="0" y="0"/>
              <a:ext cx="990307" cy="1861743"/>
            </a:xfrm>
            <a:custGeom>
              <a:avLst/>
              <a:gdLst/>
              <a:ahLst/>
              <a:cxnLst/>
              <a:rect l="l" t="t" r="r" b="b"/>
              <a:pathLst>
                <a:path w="990307" h="1861743">
                  <a:moveTo>
                    <a:pt x="0" y="0"/>
                  </a:moveTo>
                  <a:lnTo>
                    <a:pt x="990307" y="0"/>
                  </a:lnTo>
                  <a:lnTo>
                    <a:pt x="990307" y="1861743"/>
                  </a:lnTo>
                  <a:lnTo>
                    <a:pt x="0" y="1861743"/>
                  </a:lnTo>
                  <a:close/>
                </a:path>
              </a:pathLst>
            </a:custGeom>
            <a:solidFill>
              <a:srgbClr val="FF66C4">
                <a:alpha val="64706"/>
              </a:srgbClr>
            </a:solidFill>
          </p:spPr>
        </p:sp>
        <p:sp>
          <p:nvSpPr>
            <p:cNvPr id="37" name="TextBox 37"/>
            <p:cNvSpPr txBox="1"/>
            <p:nvPr/>
          </p:nvSpPr>
          <p:spPr>
            <a:xfrm>
              <a:off x="0" y="-66675"/>
              <a:ext cx="990307" cy="1928418"/>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15151316" y="2831044"/>
            <a:ext cx="2863026" cy="5575150"/>
            <a:chOff x="0" y="-66675"/>
            <a:chExt cx="990307" cy="1928418"/>
          </a:xfrm>
        </p:grpSpPr>
        <p:sp>
          <p:nvSpPr>
            <p:cNvPr id="39" name="Freeform 39"/>
            <p:cNvSpPr/>
            <p:nvPr/>
          </p:nvSpPr>
          <p:spPr>
            <a:xfrm>
              <a:off x="0" y="0"/>
              <a:ext cx="990307" cy="1861743"/>
            </a:xfrm>
            <a:custGeom>
              <a:avLst/>
              <a:gdLst/>
              <a:ahLst/>
              <a:cxnLst/>
              <a:rect l="l" t="t" r="r" b="b"/>
              <a:pathLst>
                <a:path w="990307" h="1861743">
                  <a:moveTo>
                    <a:pt x="0" y="0"/>
                  </a:moveTo>
                  <a:lnTo>
                    <a:pt x="990307" y="0"/>
                  </a:lnTo>
                  <a:lnTo>
                    <a:pt x="990307" y="1861743"/>
                  </a:lnTo>
                  <a:lnTo>
                    <a:pt x="0" y="1861743"/>
                  </a:lnTo>
                  <a:close/>
                </a:path>
              </a:pathLst>
            </a:custGeom>
            <a:solidFill>
              <a:srgbClr val="FF66C4">
                <a:alpha val="64706"/>
              </a:srgbClr>
            </a:solidFill>
          </p:spPr>
          <p:txBody>
            <a:bodyPr/>
            <a:lstStyle/>
            <a:p>
              <a:endParaRPr lang="en-ID" dirty="0"/>
            </a:p>
          </p:txBody>
        </p:sp>
        <p:sp>
          <p:nvSpPr>
            <p:cNvPr id="40" name="TextBox 40"/>
            <p:cNvSpPr txBox="1"/>
            <p:nvPr/>
          </p:nvSpPr>
          <p:spPr>
            <a:xfrm>
              <a:off x="0" y="-66675"/>
              <a:ext cx="990307" cy="1928418"/>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a:off x="278144" y="2134230"/>
            <a:ext cx="2863026" cy="4280547"/>
            <a:chOff x="0" y="0"/>
            <a:chExt cx="990307" cy="1480621"/>
          </a:xfrm>
        </p:grpSpPr>
        <p:sp>
          <p:nvSpPr>
            <p:cNvPr id="42" name="Freeform 42"/>
            <p:cNvSpPr/>
            <p:nvPr/>
          </p:nvSpPr>
          <p:spPr>
            <a:xfrm>
              <a:off x="0" y="0"/>
              <a:ext cx="990307" cy="1480621"/>
            </a:xfrm>
            <a:custGeom>
              <a:avLst/>
              <a:gdLst/>
              <a:ahLst/>
              <a:cxnLst/>
              <a:rect l="l" t="t" r="r" b="b"/>
              <a:pathLst>
                <a:path w="990307" h="1480621">
                  <a:moveTo>
                    <a:pt x="0" y="0"/>
                  </a:moveTo>
                  <a:lnTo>
                    <a:pt x="990307" y="0"/>
                  </a:lnTo>
                  <a:lnTo>
                    <a:pt x="990307" y="1480621"/>
                  </a:lnTo>
                  <a:lnTo>
                    <a:pt x="0" y="1480621"/>
                  </a:lnTo>
                  <a:close/>
                </a:path>
              </a:pathLst>
            </a:custGeom>
            <a:solidFill>
              <a:srgbClr val="FFFFFF"/>
            </a:solidFill>
          </p:spPr>
        </p:sp>
        <p:sp>
          <p:nvSpPr>
            <p:cNvPr id="43" name="TextBox 43"/>
            <p:cNvSpPr txBox="1"/>
            <p:nvPr/>
          </p:nvSpPr>
          <p:spPr>
            <a:xfrm>
              <a:off x="0" y="-66675"/>
              <a:ext cx="990307" cy="1547296"/>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6223824" y="2134230"/>
            <a:ext cx="2863026" cy="4280547"/>
            <a:chOff x="0" y="0"/>
            <a:chExt cx="990307" cy="1480621"/>
          </a:xfrm>
        </p:grpSpPr>
        <p:sp>
          <p:nvSpPr>
            <p:cNvPr id="45" name="Freeform 45"/>
            <p:cNvSpPr/>
            <p:nvPr/>
          </p:nvSpPr>
          <p:spPr>
            <a:xfrm>
              <a:off x="0" y="0"/>
              <a:ext cx="990307" cy="1480621"/>
            </a:xfrm>
            <a:custGeom>
              <a:avLst/>
              <a:gdLst/>
              <a:ahLst/>
              <a:cxnLst/>
              <a:rect l="l" t="t" r="r" b="b"/>
              <a:pathLst>
                <a:path w="990307" h="1480621">
                  <a:moveTo>
                    <a:pt x="0" y="0"/>
                  </a:moveTo>
                  <a:lnTo>
                    <a:pt x="990307" y="0"/>
                  </a:lnTo>
                  <a:lnTo>
                    <a:pt x="990307" y="1480621"/>
                  </a:lnTo>
                  <a:lnTo>
                    <a:pt x="0" y="1480621"/>
                  </a:lnTo>
                  <a:close/>
                </a:path>
              </a:pathLst>
            </a:custGeom>
            <a:solidFill>
              <a:srgbClr val="FFFFFF"/>
            </a:solidFill>
          </p:spPr>
        </p:sp>
        <p:sp>
          <p:nvSpPr>
            <p:cNvPr id="46" name="TextBox 46"/>
            <p:cNvSpPr txBox="1"/>
            <p:nvPr/>
          </p:nvSpPr>
          <p:spPr>
            <a:xfrm>
              <a:off x="0" y="-66675"/>
              <a:ext cx="990307" cy="1547296"/>
            </a:xfrm>
            <a:prstGeom prst="rect">
              <a:avLst/>
            </a:prstGeom>
          </p:spPr>
          <p:txBody>
            <a:bodyPr lIns="50800" tIns="50800" rIns="50800" bIns="50800" rtlCol="0" anchor="ctr"/>
            <a:lstStyle/>
            <a:p>
              <a:pPr algn="ctr">
                <a:lnSpc>
                  <a:spcPts val="3499"/>
                </a:lnSpc>
              </a:pPr>
              <a:endParaRPr/>
            </a:p>
          </p:txBody>
        </p:sp>
      </p:grpSp>
      <p:grpSp>
        <p:nvGrpSpPr>
          <p:cNvPr id="47" name="Group 47"/>
          <p:cNvGrpSpPr/>
          <p:nvPr/>
        </p:nvGrpSpPr>
        <p:grpSpPr>
          <a:xfrm>
            <a:off x="12169504" y="2134230"/>
            <a:ext cx="2863026" cy="4280547"/>
            <a:chOff x="0" y="0"/>
            <a:chExt cx="990307" cy="1480621"/>
          </a:xfrm>
        </p:grpSpPr>
        <p:sp>
          <p:nvSpPr>
            <p:cNvPr id="48" name="Freeform 48"/>
            <p:cNvSpPr/>
            <p:nvPr/>
          </p:nvSpPr>
          <p:spPr>
            <a:xfrm>
              <a:off x="0" y="0"/>
              <a:ext cx="990307" cy="1480621"/>
            </a:xfrm>
            <a:custGeom>
              <a:avLst/>
              <a:gdLst/>
              <a:ahLst/>
              <a:cxnLst/>
              <a:rect l="l" t="t" r="r" b="b"/>
              <a:pathLst>
                <a:path w="990307" h="1480621">
                  <a:moveTo>
                    <a:pt x="0" y="0"/>
                  </a:moveTo>
                  <a:lnTo>
                    <a:pt x="990307" y="0"/>
                  </a:lnTo>
                  <a:lnTo>
                    <a:pt x="990307" y="1480621"/>
                  </a:lnTo>
                  <a:lnTo>
                    <a:pt x="0" y="1480621"/>
                  </a:lnTo>
                  <a:close/>
                </a:path>
              </a:pathLst>
            </a:custGeom>
            <a:solidFill>
              <a:srgbClr val="FFFFFF"/>
            </a:solidFill>
          </p:spPr>
        </p:sp>
        <p:sp>
          <p:nvSpPr>
            <p:cNvPr id="49" name="TextBox 49"/>
            <p:cNvSpPr txBox="1"/>
            <p:nvPr/>
          </p:nvSpPr>
          <p:spPr>
            <a:xfrm>
              <a:off x="0" y="-66675"/>
              <a:ext cx="990307" cy="1547296"/>
            </a:xfrm>
            <a:prstGeom prst="rect">
              <a:avLst/>
            </a:prstGeom>
          </p:spPr>
          <p:txBody>
            <a:bodyPr lIns="50800" tIns="50800" rIns="50800" bIns="50800" rtlCol="0" anchor="ctr"/>
            <a:lstStyle/>
            <a:p>
              <a:pPr algn="ctr">
                <a:lnSpc>
                  <a:spcPts val="3499"/>
                </a:lnSpc>
              </a:pPr>
              <a:endParaRPr/>
            </a:p>
          </p:txBody>
        </p:sp>
      </p:grpSp>
      <p:sp>
        <p:nvSpPr>
          <p:cNvPr id="50" name="Freeform 50"/>
          <p:cNvSpPr/>
          <p:nvPr/>
        </p:nvSpPr>
        <p:spPr>
          <a:xfrm>
            <a:off x="643831" y="2325966"/>
            <a:ext cx="2131653" cy="2361942"/>
          </a:xfrm>
          <a:custGeom>
            <a:avLst/>
            <a:gdLst/>
            <a:ahLst/>
            <a:cxnLst/>
            <a:rect l="l" t="t" r="r" b="b"/>
            <a:pathLst>
              <a:path w="2131653" h="2361942">
                <a:moveTo>
                  <a:pt x="0" y="0"/>
                </a:moveTo>
                <a:lnTo>
                  <a:pt x="2131652" y="0"/>
                </a:lnTo>
                <a:lnTo>
                  <a:pt x="2131652" y="2361943"/>
                </a:lnTo>
                <a:lnTo>
                  <a:pt x="0" y="23619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1" name="Freeform 51"/>
          <p:cNvSpPr/>
          <p:nvPr/>
        </p:nvSpPr>
        <p:spPr>
          <a:xfrm>
            <a:off x="6394798" y="2351969"/>
            <a:ext cx="2521078" cy="2309938"/>
          </a:xfrm>
          <a:custGeom>
            <a:avLst/>
            <a:gdLst/>
            <a:ahLst/>
            <a:cxnLst/>
            <a:rect l="l" t="t" r="r" b="b"/>
            <a:pathLst>
              <a:path w="2521078" h="2309938">
                <a:moveTo>
                  <a:pt x="0" y="0"/>
                </a:moveTo>
                <a:lnTo>
                  <a:pt x="2521078" y="0"/>
                </a:lnTo>
                <a:lnTo>
                  <a:pt x="2521078" y="2309937"/>
                </a:lnTo>
                <a:lnTo>
                  <a:pt x="0" y="23099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2" name="Freeform 52"/>
          <p:cNvSpPr/>
          <p:nvPr/>
        </p:nvSpPr>
        <p:spPr>
          <a:xfrm>
            <a:off x="15299230" y="3239094"/>
            <a:ext cx="2508751" cy="2383314"/>
          </a:xfrm>
          <a:custGeom>
            <a:avLst/>
            <a:gdLst/>
            <a:ahLst/>
            <a:cxnLst/>
            <a:rect l="l" t="t" r="r" b="b"/>
            <a:pathLst>
              <a:path w="2508751" h="2383314">
                <a:moveTo>
                  <a:pt x="0" y="0"/>
                </a:moveTo>
                <a:lnTo>
                  <a:pt x="2508751" y="0"/>
                </a:lnTo>
                <a:lnTo>
                  <a:pt x="2508751" y="2383313"/>
                </a:lnTo>
                <a:lnTo>
                  <a:pt x="0" y="23833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3" name="Freeform 53"/>
          <p:cNvSpPr/>
          <p:nvPr/>
        </p:nvSpPr>
        <p:spPr>
          <a:xfrm>
            <a:off x="12996728" y="2351969"/>
            <a:ext cx="1331851" cy="2174450"/>
          </a:xfrm>
          <a:custGeom>
            <a:avLst/>
            <a:gdLst/>
            <a:ahLst/>
            <a:cxnLst/>
            <a:rect l="l" t="t" r="r" b="b"/>
            <a:pathLst>
              <a:path w="1331851" h="2174450">
                <a:moveTo>
                  <a:pt x="0" y="0"/>
                </a:moveTo>
                <a:lnTo>
                  <a:pt x="1331850" y="0"/>
                </a:lnTo>
                <a:lnTo>
                  <a:pt x="1331850" y="2174449"/>
                </a:lnTo>
                <a:lnTo>
                  <a:pt x="0" y="2174449"/>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54" name="Freeform 54"/>
          <p:cNvSpPr/>
          <p:nvPr/>
        </p:nvSpPr>
        <p:spPr>
          <a:xfrm>
            <a:off x="9507275" y="3439194"/>
            <a:ext cx="2241804" cy="2290477"/>
          </a:xfrm>
          <a:custGeom>
            <a:avLst/>
            <a:gdLst/>
            <a:ahLst/>
            <a:cxnLst/>
            <a:rect l="l" t="t" r="r" b="b"/>
            <a:pathLst>
              <a:path w="2241804" h="2290477">
                <a:moveTo>
                  <a:pt x="0" y="0"/>
                </a:moveTo>
                <a:lnTo>
                  <a:pt x="2241804" y="0"/>
                </a:lnTo>
                <a:lnTo>
                  <a:pt x="2241804" y="2290477"/>
                </a:lnTo>
                <a:lnTo>
                  <a:pt x="0" y="2290477"/>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55" name="TextBox 55"/>
          <p:cNvSpPr txBox="1"/>
          <p:nvPr/>
        </p:nvSpPr>
        <p:spPr>
          <a:xfrm>
            <a:off x="3285895" y="7105009"/>
            <a:ext cx="2793204" cy="890910"/>
          </a:xfrm>
          <a:prstGeom prst="rect">
            <a:avLst/>
          </a:prstGeom>
        </p:spPr>
        <p:txBody>
          <a:bodyPr lIns="0" tIns="0" rIns="0" bIns="0" rtlCol="0" anchor="t">
            <a:spAutoFit/>
          </a:bodyPr>
          <a:lstStyle/>
          <a:p>
            <a:pPr algn="ctr">
              <a:lnSpc>
                <a:spcPts val="2332"/>
              </a:lnSpc>
            </a:pPr>
            <a:r>
              <a:rPr lang="en-US" sz="1666" b="1">
                <a:solidFill>
                  <a:srgbClr val="FFFFFF"/>
                </a:solidFill>
                <a:latin typeface="Poppins Bold"/>
                <a:ea typeface="Poppins Bold"/>
                <a:cs typeface="Poppins Bold"/>
                <a:sym typeface="Poppins Bold"/>
              </a:rPr>
              <a:t>Annis Zunaedhah Muthoharoh</a:t>
            </a:r>
          </a:p>
          <a:p>
            <a:pPr algn="ctr">
              <a:lnSpc>
                <a:spcPts val="2332"/>
              </a:lnSpc>
            </a:pPr>
            <a:r>
              <a:rPr lang="en-US" sz="1666" b="1">
                <a:solidFill>
                  <a:srgbClr val="FFFFFF"/>
                </a:solidFill>
                <a:latin typeface="Poppins Bold"/>
                <a:ea typeface="Poppins Bold"/>
                <a:cs typeface="Poppins Bold"/>
                <a:sym typeface="Poppins Bold"/>
              </a:rPr>
              <a:t>(230202736)</a:t>
            </a:r>
          </a:p>
        </p:txBody>
      </p:sp>
      <p:sp>
        <p:nvSpPr>
          <p:cNvPr id="56" name="TextBox 56"/>
          <p:cNvSpPr txBox="1"/>
          <p:nvPr/>
        </p:nvSpPr>
        <p:spPr>
          <a:xfrm>
            <a:off x="9236061" y="7252609"/>
            <a:ext cx="2793204" cy="595708"/>
          </a:xfrm>
          <a:prstGeom prst="rect">
            <a:avLst/>
          </a:prstGeom>
        </p:spPr>
        <p:txBody>
          <a:bodyPr lIns="0" tIns="0" rIns="0" bIns="0" rtlCol="0" anchor="t">
            <a:spAutoFit/>
          </a:bodyPr>
          <a:lstStyle/>
          <a:p>
            <a:pPr algn="ctr">
              <a:lnSpc>
                <a:spcPts val="2332"/>
              </a:lnSpc>
            </a:pPr>
            <a:r>
              <a:rPr lang="en-US" sz="1666" b="1">
                <a:solidFill>
                  <a:srgbClr val="FFFFFF"/>
                </a:solidFill>
                <a:latin typeface="Poppins Bold"/>
                <a:ea typeface="Poppins Bold"/>
                <a:cs typeface="Poppins Bold"/>
                <a:sym typeface="Poppins Bold"/>
              </a:rPr>
              <a:t>Resta Ariyandani</a:t>
            </a:r>
          </a:p>
          <a:p>
            <a:pPr algn="ctr">
              <a:lnSpc>
                <a:spcPts val="2332"/>
              </a:lnSpc>
            </a:pPr>
            <a:r>
              <a:rPr lang="en-US" sz="1666" b="1">
                <a:solidFill>
                  <a:srgbClr val="FFFFFF"/>
                </a:solidFill>
                <a:latin typeface="Poppins Bold"/>
                <a:ea typeface="Poppins Bold"/>
                <a:cs typeface="Poppins Bold"/>
                <a:sym typeface="Poppins Bold"/>
              </a:rPr>
              <a:t>(230202779)</a:t>
            </a:r>
          </a:p>
        </p:txBody>
      </p:sp>
      <p:sp>
        <p:nvSpPr>
          <p:cNvPr id="57" name="TextBox 57"/>
          <p:cNvSpPr txBox="1"/>
          <p:nvPr/>
        </p:nvSpPr>
        <p:spPr>
          <a:xfrm>
            <a:off x="15186228" y="7252609"/>
            <a:ext cx="2793204" cy="584822"/>
          </a:xfrm>
          <a:prstGeom prst="rect">
            <a:avLst/>
          </a:prstGeom>
        </p:spPr>
        <p:txBody>
          <a:bodyPr lIns="0" tIns="0" rIns="0" bIns="0" rtlCol="0" anchor="t">
            <a:spAutoFit/>
          </a:bodyPr>
          <a:lstStyle/>
          <a:p>
            <a:pPr algn="ctr">
              <a:lnSpc>
                <a:spcPts val="2332"/>
              </a:lnSpc>
            </a:pPr>
            <a:r>
              <a:rPr lang="en-US" sz="1666" b="1">
                <a:solidFill>
                  <a:srgbClr val="FFFFFF"/>
                </a:solidFill>
                <a:latin typeface="Poppins Bold"/>
                <a:ea typeface="Poppins Bold"/>
                <a:cs typeface="Poppins Bold"/>
                <a:sym typeface="Poppins Bold"/>
              </a:rPr>
              <a:t>Subhan Susilo</a:t>
            </a:r>
          </a:p>
          <a:p>
            <a:pPr algn="ctr">
              <a:lnSpc>
                <a:spcPts val="2332"/>
              </a:lnSpc>
            </a:pPr>
            <a:r>
              <a:rPr lang="en-US" sz="1666" b="1">
                <a:solidFill>
                  <a:srgbClr val="FFFFFF"/>
                </a:solidFill>
                <a:latin typeface="Poppins Bold"/>
                <a:ea typeface="Poppins Bold"/>
                <a:cs typeface="Poppins Bold"/>
                <a:sym typeface="Poppins Bold"/>
              </a:rPr>
              <a:t>(230202788)</a:t>
            </a:r>
          </a:p>
        </p:txBody>
      </p:sp>
      <p:sp>
        <p:nvSpPr>
          <p:cNvPr id="58" name="TextBox 58"/>
          <p:cNvSpPr txBox="1"/>
          <p:nvPr/>
        </p:nvSpPr>
        <p:spPr>
          <a:xfrm>
            <a:off x="313055" y="5131819"/>
            <a:ext cx="2793204" cy="584822"/>
          </a:xfrm>
          <a:prstGeom prst="rect">
            <a:avLst/>
          </a:prstGeom>
        </p:spPr>
        <p:txBody>
          <a:bodyPr lIns="0" tIns="0" rIns="0" bIns="0" rtlCol="0" anchor="t">
            <a:spAutoFit/>
          </a:bodyPr>
          <a:lstStyle/>
          <a:p>
            <a:pPr algn="ctr">
              <a:lnSpc>
                <a:spcPts val="2332"/>
              </a:lnSpc>
            </a:pPr>
            <a:r>
              <a:rPr lang="en-US" sz="1666" b="1">
                <a:solidFill>
                  <a:srgbClr val="000000"/>
                </a:solidFill>
                <a:latin typeface="Poppins Bold"/>
                <a:ea typeface="Poppins Bold"/>
                <a:cs typeface="Poppins Bold"/>
                <a:sym typeface="Poppins Bold"/>
              </a:rPr>
              <a:t>Amru Muiz Fauzan</a:t>
            </a:r>
          </a:p>
          <a:p>
            <a:pPr algn="ctr">
              <a:lnSpc>
                <a:spcPts val="2332"/>
              </a:lnSpc>
            </a:pPr>
            <a:r>
              <a:rPr lang="en-US" sz="1666" b="1">
                <a:solidFill>
                  <a:srgbClr val="000000"/>
                </a:solidFill>
                <a:latin typeface="Poppins Bold"/>
                <a:ea typeface="Poppins Bold"/>
                <a:cs typeface="Poppins Bold"/>
                <a:sym typeface="Poppins Bold"/>
              </a:rPr>
              <a:t>(230202731)</a:t>
            </a:r>
          </a:p>
        </p:txBody>
      </p:sp>
      <p:sp>
        <p:nvSpPr>
          <p:cNvPr id="59" name="TextBox 59"/>
          <p:cNvSpPr txBox="1"/>
          <p:nvPr/>
        </p:nvSpPr>
        <p:spPr>
          <a:xfrm>
            <a:off x="6258735" y="5131819"/>
            <a:ext cx="2793204" cy="584822"/>
          </a:xfrm>
          <a:prstGeom prst="rect">
            <a:avLst/>
          </a:prstGeom>
        </p:spPr>
        <p:txBody>
          <a:bodyPr lIns="0" tIns="0" rIns="0" bIns="0" rtlCol="0" anchor="t">
            <a:spAutoFit/>
          </a:bodyPr>
          <a:lstStyle/>
          <a:p>
            <a:pPr algn="ctr">
              <a:lnSpc>
                <a:spcPts val="2332"/>
              </a:lnSpc>
            </a:pPr>
            <a:r>
              <a:rPr lang="en-US" sz="1666" b="1">
                <a:solidFill>
                  <a:srgbClr val="000000"/>
                </a:solidFill>
                <a:latin typeface="Poppins Bold"/>
                <a:ea typeface="Poppins Bold"/>
                <a:cs typeface="Poppins Bold"/>
                <a:sym typeface="Poppins Bold"/>
              </a:rPr>
              <a:t>Lukman Wahyu Permadi</a:t>
            </a:r>
          </a:p>
          <a:p>
            <a:pPr algn="ctr">
              <a:lnSpc>
                <a:spcPts val="2332"/>
              </a:lnSpc>
            </a:pPr>
            <a:r>
              <a:rPr lang="en-US" sz="1666" b="1">
                <a:solidFill>
                  <a:srgbClr val="000000"/>
                </a:solidFill>
                <a:latin typeface="Poppins Bold"/>
                <a:ea typeface="Poppins Bold"/>
                <a:cs typeface="Poppins Bold"/>
                <a:sym typeface="Poppins Bold"/>
              </a:rPr>
              <a:t>(230202814)</a:t>
            </a:r>
          </a:p>
        </p:txBody>
      </p:sp>
      <p:sp>
        <p:nvSpPr>
          <p:cNvPr id="60" name="TextBox 60"/>
          <p:cNvSpPr txBox="1"/>
          <p:nvPr/>
        </p:nvSpPr>
        <p:spPr>
          <a:xfrm>
            <a:off x="12204415" y="5131819"/>
            <a:ext cx="2793204" cy="584822"/>
          </a:xfrm>
          <a:prstGeom prst="rect">
            <a:avLst/>
          </a:prstGeom>
        </p:spPr>
        <p:txBody>
          <a:bodyPr lIns="0" tIns="0" rIns="0" bIns="0" rtlCol="0" anchor="t">
            <a:spAutoFit/>
          </a:bodyPr>
          <a:lstStyle/>
          <a:p>
            <a:pPr algn="ctr">
              <a:lnSpc>
                <a:spcPts val="2332"/>
              </a:lnSpc>
            </a:pPr>
            <a:r>
              <a:rPr lang="en-US" sz="1666" b="1">
                <a:solidFill>
                  <a:srgbClr val="000000"/>
                </a:solidFill>
                <a:latin typeface="Poppins Bold"/>
                <a:ea typeface="Poppins Bold"/>
                <a:cs typeface="Poppins Bold"/>
                <a:sym typeface="Poppins Bold"/>
              </a:rPr>
              <a:t>Sri Rahayu</a:t>
            </a:r>
          </a:p>
          <a:p>
            <a:pPr algn="ctr">
              <a:lnSpc>
                <a:spcPts val="2332"/>
              </a:lnSpc>
            </a:pPr>
            <a:r>
              <a:rPr lang="en-US" sz="1666" b="1">
                <a:solidFill>
                  <a:srgbClr val="000000"/>
                </a:solidFill>
                <a:latin typeface="Poppins Bold"/>
                <a:ea typeface="Poppins Bold"/>
                <a:cs typeface="Poppins Bold"/>
                <a:sym typeface="Poppins Bold"/>
              </a:rPr>
              <a:t>(230202821)</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333712" y="8610077"/>
            <a:ext cx="3353846" cy="3353846"/>
          </a:xfrm>
          <a:custGeom>
            <a:avLst/>
            <a:gdLst/>
            <a:ahLst/>
            <a:cxnLst/>
            <a:rect l="l" t="t" r="r" b="b"/>
            <a:pathLst>
              <a:path w="3353846" h="3353846">
                <a:moveTo>
                  <a:pt x="0" y="0"/>
                </a:moveTo>
                <a:lnTo>
                  <a:pt x="3353846" y="0"/>
                </a:lnTo>
                <a:lnTo>
                  <a:pt x="3353846" y="3353846"/>
                </a:lnTo>
                <a:lnTo>
                  <a:pt x="0" y="3353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120400" y="-109662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301161" y="434342"/>
            <a:ext cx="3458912" cy="594358"/>
            <a:chOff x="0" y="0"/>
            <a:chExt cx="4611883" cy="792477"/>
          </a:xfrm>
        </p:grpSpPr>
        <p:grpSp>
          <p:nvGrpSpPr>
            <p:cNvPr id="5" name="Group 5"/>
            <p:cNvGrpSpPr/>
            <p:nvPr/>
          </p:nvGrpSpPr>
          <p:grpSpPr>
            <a:xfrm>
              <a:off x="448514" y="0"/>
              <a:ext cx="4163369" cy="792477"/>
              <a:chOff x="0" y="0"/>
              <a:chExt cx="958956" cy="182533"/>
            </a:xfrm>
          </p:grpSpPr>
          <p:sp>
            <p:nvSpPr>
              <p:cNvPr id="6" name="Freeform 6"/>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7" name="TextBox 7"/>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797"/>
              <a:ext cx="167531" cy="167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314011"/>
              <a:ext cx="164455" cy="164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3075" y="605466"/>
              <a:ext cx="164455" cy="1644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172406"/>
                  </a:solidFill>
                  <a:latin typeface="Poppins Bold"/>
                  <a:ea typeface="Poppins Bold"/>
                  <a:cs typeface="Poppins Bold"/>
                  <a:sym typeface="Poppins Bold"/>
                </a:rPr>
                <a:t>Oleh : Kelompok  01</a:t>
              </a:r>
            </a:p>
          </p:txBody>
        </p:sp>
      </p:grpSp>
      <p:grpSp>
        <p:nvGrpSpPr>
          <p:cNvPr id="18" name="Group 18"/>
          <p:cNvGrpSpPr/>
          <p:nvPr/>
        </p:nvGrpSpPr>
        <p:grpSpPr>
          <a:xfrm>
            <a:off x="11355756" y="0"/>
            <a:ext cx="8840808" cy="10287000"/>
            <a:chOff x="0" y="0"/>
            <a:chExt cx="2328443" cy="2709333"/>
          </a:xfrm>
        </p:grpSpPr>
        <p:sp>
          <p:nvSpPr>
            <p:cNvPr id="19" name="Freeform 19"/>
            <p:cNvSpPr/>
            <p:nvPr/>
          </p:nvSpPr>
          <p:spPr>
            <a:xfrm>
              <a:off x="0" y="0"/>
              <a:ext cx="2328443" cy="2709333"/>
            </a:xfrm>
            <a:custGeom>
              <a:avLst/>
              <a:gdLst/>
              <a:ahLst/>
              <a:cxnLst/>
              <a:rect l="l" t="t" r="r" b="b"/>
              <a:pathLst>
                <a:path w="2328443" h="2709333">
                  <a:moveTo>
                    <a:pt x="0" y="0"/>
                  </a:moveTo>
                  <a:lnTo>
                    <a:pt x="2328443" y="0"/>
                  </a:lnTo>
                  <a:lnTo>
                    <a:pt x="2328443" y="2709333"/>
                  </a:lnTo>
                  <a:lnTo>
                    <a:pt x="0" y="2709333"/>
                  </a:lnTo>
                  <a:close/>
                </a:path>
              </a:pathLst>
            </a:custGeom>
            <a:solidFill>
              <a:srgbClr val="FFFFFF"/>
            </a:solidFill>
          </p:spPr>
        </p:sp>
        <p:sp>
          <p:nvSpPr>
            <p:cNvPr id="20" name="TextBox 20"/>
            <p:cNvSpPr txBox="1"/>
            <p:nvPr/>
          </p:nvSpPr>
          <p:spPr>
            <a:xfrm>
              <a:off x="0" y="-66675"/>
              <a:ext cx="2328443" cy="2776008"/>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12204161" y="335398"/>
            <a:ext cx="7173409" cy="693302"/>
            <a:chOff x="0" y="0"/>
            <a:chExt cx="9564545" cy="924403"/>
          </a:xfrm>
        </p:grpSpPr>
        <p:grpSp>
          <p:nvGrpSpPr>
            <p:cNvPr id="22" name="Group 22"/>
            <p:cNvGrpSpPr/>
            <p:nvPr/>
          </p:nvGrpSpPr>
          <p:grpSpPr>
            <a:xfrm>
              <a:off x="6757562" y="0"/>
              <a:ext cx="2806983" cy="924403"/>
              <a:chOff x="0" y="0"/>
              <a:chExt cx="554466" cy="182598"/>
            </a:xfrm>
          </p:grpSpPr>
          <p:sp>
            <p:nvSpPr>
              <p:cNvPr id="23" name="Freeform 23"/>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4" name="TextBox 24"/>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5" name="Group 25"/>
            <p:cNvGrpSpPr/>
            <p:nvPr/>
          </p:nvGrpSpPr>
          <p:grpSpPr>
            <a:xfrm>
              <a:off x="5476494" y="0"/>
              <a:ext cx="1007145" cy="924403"/>
              <a:chOff x="0" y="0"/>
              <a:chExt cx="223278" cy="204934"/>
            </a:xfrm>
          </p:grpSpPr>
          <p:sp>
            <p:nvSpPr>
              <p:cNvPr id="26" name="Freeform 26"/>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7" name="TextBox 27"/>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8" name="Freeform 28"/>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5"/>
              <a:stretch>
                <a:fillRect/>
              </a:stretch>
            </a:blipFill>
            <a:ln cap="sq">
              <a:noFill/>
              <a:prstDash val="solid"/>
              <a:miter/>
            </a:ln>
          </p:spPr>
        </p:sp>
        <p:sp>
          <p:nvSpPr>
            <p:cNvPr id="29" name="TextBox 29"/>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66C4"/>
                  </a:solidFill>
                  <a:latin typeface="Poppins Bold"/>
                  <a:ea typeface="Poppins Bold"/>
                  <a:cs typeface="Poppins Bold"/>
                  <a:sym typeface="Poppins Bold"/>
                </a:rPr>
                <a:t>Universitas Putra Bangsa</a:t>
              </a:r>
            </a:p>
          </p:txBody>
        </p:sp>
      </p:grpSp>
      <p:grpSp>
        <p:nvGrpSpPr>
          <p:cNvPr id="30" name="Group 30"/>
          <p:cNvGrpSpPr/>
          <p:nvPr/>
        </p:nvGrpSpPr>
        <p:grpSpPr>
          <a:xfrm>
            <a:off x="17259300" y="9258300"/>
            <a:ext cx="2179141" cy="574693"/>
            <a:chOff x="0" y="0"/>
            <a:chExt cx="2905521" cy="766257"/>
          </a:xfrm>
        </p:grpSpPr>
        <p:grpSp>
          <p:nvGrpSpPr>
            <p:cNvPr id="31" name="Group 31"/>
            <p:cNvGrpSpPr/>
            <p:nvPr/>
          </p:nvGrpSpPr>
          <p:grpSpPr>
            <a:xfrm>
              <a:off x="0" y="0"/>
              <a:ext cx="2905521" cy="766257"/>
              <a:chOff x="0" y="0"/>
              <a:chExt cx="573930" cy="151359"/>
            </a:xfrm>
          </p:grpSpPr>
          <p:sp>
            <p:nvSpPr>
              <p:cNvPr id="32" name="Freeform 32"/>
              <p:cNvSpPr/>
              <p:nvPr/>
            </p:nvSpPr>
            <p:spPr>
              <a:xfrm>
                <a:off x="0" y="0"/>
                <a:ext cx="573930" cy="151359"/>
              </a:xfrm>
              <a:custGeom>
                <a:avLst/>
                <a:gdLst/>
                <a:ahLst/>
                <a:cxnLst/>
                <a:rect l="l" t="t" r="r" b="b"/>
                <a:pathLst>
                  <a:path w="573930" h="151359">
                    <a:moveTo>
                      <a:pt x="53291" y="0"/>
                    </a:moveTo>
                    <a:lnTo>
                      <a:pt x="520639" y="0"/>
                    </a:lnTo>
                    <a:cubicBezTo>
                      <a:pt x="534773" y="0"/>
                      <a:pt x="548328" y="5615"/>
                      <a:pt x="558322" y="15609"/>
                    </a:cubicBezTo>
                    <a:cubicBezTo>
                      <a:pt x="568316" y="25603"/>
                      <a:pt x="573930" y="39157"/>
                      <a:pt x="573930" y="53291"/>
                    </a:cubicBezTo>
                    <a:lnTo>
                      <a:pt x="573930" y="98068"/>
                    </a:lnTo>
                    <a:cubicBezTo>
                      <a:pt x="573930" y="112202"/>
                      <a:pt x="568316" y="125757"/>
                      <a:pt x="558322" y="135751"/>
                    </a:cubicBezTo>
                    <a:cubicBezTo>
                      <a:pt x="548328" y="145745"/>
                      <a:pt x="534773" y="151359"/>
                      <a:pt x="520639" y="151359"/>
                    </a:cubicBezTo>
                    <a:lnTo>
                      <a:pt x="53291" y="151359"/>
                    </a:lnTo>
                    <a:cubicBezTo>
                      <a:pt x="39157" y="151359"/>
                      <a:pt x="25603" y="145745"/>
                      <a:pt x="15609" y="135751"/>
                    </a:cubicBezTo>
                    <a:cubicBezTo>
                      <a:pt x="5615" y="125757"/>
                      <a:pt x="0" y="112202"/>
                      <a:pt x="0" y="98068"/>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3" name="TextBox 33"/>
              <p:cNvSpPr txBox="1"/>
              <p:nvPr/>
            </p:nvSpPr>
            <p:spPr>
              <a:xfrm>
                <a:off x="0" y="-66675"/>
                <a:ext cx="573930" cy="218034"/>
              </a:xfrm>
              <a:prstGeom prst="rect">
                <a:avLst/>
              </a:prstGeom>
            </p:spPr>
            <p:txBody>
              <a:bodyPr lIns="50800" tIns="50800" rIns="50800" bIns="50800" rtlCol="0" anchor="ctr"/>
              <a:lstStyle/>
              <a:p>
                <a:pPr algn="ctr">
                  <a:lnSpc>
                    <a:spcPts val="3499"/>
                  </a:lnSpc>
                </a:pPr>
                <a:endParaRPr/>
              </a:p>
            </p:txBody>
          </p:sp>
        </p:grpSp>
        <p:sp>
          <p:nvSpPr>
            <p:cNvPr id="34" name="TextBox 34"/>
            <p:cNvSpPr txBox="1"/>
            <p:nvPr/>
          </p:nvSpPr>
          <p:spPr>
            <a:xfrm>
              <a:off x="196627" y="168065"/>
              <a:ext cx="680707" cy="393240"/>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02</a:t>
              </a:r>
            </a:p>
          </p:txBody>
        </p:sp>
      </p:grpSp>
      <p:grpSp>
        <p:nvGrpSpPr>
          <p:cNvPr id="35" name="Group 35"/>
          <p:cNvGrpSpPr/>
          <p:nvPr/>
        </p:nvGrpSpPr>
        <p:grpSpPr>
          <a:xfrm>
            <a:off x="1028700" y="2119872"/>
            <a:ext cx="9659847" cy="7425775"/>
            <a:chOff x="0" y="0"/>
            <a:chExt cx="2544157" cy="1955760"/>
          </a:xfrm>
        </p:grpSpPr>
        <p:sp>
          <p:nvSpPr>
            <p:cNvPr id="36" name="Freeform 36"/>
            <p:cNvSpPr/>
            <p:nvPr/>
          </p:nvSpPr>
          <p:spPr>
            <a:xfrm>
              <a:off x="0" y="0"/>
              <a:ext cx="2544157" cy="1955760"/>
            </a:xfrm>
            <a:custGeom>
              <a:avLst/>
              <a:gdLst/>
              <a:ahLst/>
              <a:cxnLst/>
              <a:rect l="l" t="t" r="r" b="b"/>
              <a:pathLst>
                <a:path w="2544157" h="1955760">
                  <a:moveTo>
                    <a:pt x="24044" y="0"/>
                  </a:moveTo>
                  <a:lnTo>
                    <a:pt x="2520114" y="0"/>
                  </a:lnTo>
                  <a:cubicBezTo>
                    <a:pt x="2533393" y="0"/>
                    <a:pt x="2544157" y="10765"/>
                    <a:pt x="2544157" y="24044"/>
                  </a:cubicBezTo>
                  <a:lnTo>
                    <a:pt x="2544157" y="1931716"/>
                  </a:lnTo>
                  <a:cubicBezTo>
                    <a:pt x="2544157" y="1944995"/>
                    <a:pt x="2533393" y="1955760"/>
                    <a:pt x="2520114" y="1955760"/>
                  </a:cubicBezTo>
                  <a:lnTo>
                    <a:pt x="24044" y="1955760"/>
                  </a:lnTo>
                  <a:cubicBezTo>
                    <a:pt x="10765" y="1955760"/>
                    <a:pt x="0" y="1944995"/>
                    <a:pt x="0" y="1931716"/>
                  </a:cubicBezTo>
                  <a:lnTo>
                    <a:pt x="0" y="24044"/>
                  </a:lnTo>
                  <a:cubicBezTo>
                    <a:pt x="0" y="10765"/>
                    <a:pt x="10765" y="0"/>
                    <a:pt x="24044" y="0"/>
                  </a:cubicBezTo>
                  <a:close/>
                </a:path>
              </a:pathLst>
            </a:custGeom>
            <a:solidFill>
              <a:srgbClr val="FFFFFF"/>
            </a:solidFill>
          </p:spPr>
        </p:sp>
        <p:sp>
          <p:nvSpPr>
            <p:cNvPr id="37" name="TextBox 37"/>
            <p:cNvSpPr txBox="1"/>
            <p:nvPr/>
          </p:nvSpPr>
          <p:spPr>
            <a:xfrm>
              <a:off x="0" y="-66675"/>
              <a:ext cx="2544157" cy="2022435"/>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11724159" y="1996047"/>
            <a:ext cx="6116495" cy="7262253"/>
            <a:chOff x="0" y="0"/>
            <a:chExt cx="2345323" cy="2784655"/>
          </a:xfrm>
        </p:grpSpPr>
        <p:sp>
          <p:nvSpPr>
            <p:cNvPr id="39" name="Freeform 39"/>
            <p:cNvSpPr/>
            <p:nvPr/>
          </p:nvSpPr>
          <p:spPr>
            <a:xfrm>
              <a:off x="-2540" y="-2540"/>
              <a:ext cx="2347863" cy="2780163"/>
            </a:xfrm>
            <a:custGeom>
              <a:avLst/>
              <a:gdLst/>
              <a:ahLst/>
              <a:cxnLst/>
              <a:rect l="l" t="t" r="r" b="b"/>
              <a:pathLst>
                <a:path w="2347863" h="2780163">
                  <a:moveTo>
                    <a:pt x="2346608" y="2460209"/>
                  </a:moveTo>
                  <a:cubicBezTo>
                    <a:pt x="2345354" y="1765803"/>
                    <a:pt x="2330304" y="827037"/>
                    <a:pt x="2330304" y="134389"/>
                  </a:cubicBezTo>
                  <a:cubicBezTo>
                    <a:pt x="2330304" y="123841"/>
                    <a:pt x="2331558" y="113293"/>
                    <a:pt x="2331558" y="104503"/>
                  </a:cubicBezTo>
                  <a:cubicBezTo>
                    <a:pt x="2330304" y="102745"/>
                    <a:pt x="2329050" y="102745"/>
                    <a:pt x="2327796" y="100987"/>
                  </a:cubicBezTo>
                  <a:cubicBezTo>
                    <a:pt x="2327796" y="100987"/>
                    <a:pt x="2326541" y="102745"/>
                    <a:pt x="2326541" y="104503"/>
                  </a:cubicBezTo>
                  <a:cubicBezTo>
                    <a:pt x="2324033" y="113293"/>
                    <a:pt x="2319016" y="113293"/>
                    <a:pt x="2313999" y="113293"/>
                  </a:cubicBezTo>
                  <a:cubicBezTo>
                    <a:pt x="2307729" y="111535"/>
                    <a:pt x="2301458" y="102745"/>
                    <a:pt x="2293933" y="106261"/>
                  </a:cubicBezTo>
                  <a:cubicBezTo>
                    <a:pt x="2291424" y="108019"/>
                    <a:pt x="2286407" y="104503"/>
                    <a:pt x="2285153" y="100987"/>
                  </a:cubicBezTo>
                  <a:cubicBezTo>
                    <a:pt x="2281391" y="93955"/>
                    <a:pt x="2276374" y="93955"/>
                    <a:pt x="2271357" y="97471"/>
                  </a:cubicBezTo>
                  <a:cubicBezTo>
                    <a:pt x="2268849" y="99229"/>
                    <a:pt x="2266341" y="97471"/>
                    <a:pt x="2263832" y="97471"/>
                  </a:cubicBezTo>
                  <a:cubicBezTo>
                    <a:pt x="2260070" y="97471"/>
                    <a:pt x="2255053" y="95713"/>
                    <a:pt x="2251290" y="93955"/>
                  </a:cubicBezTo>
                  <a:cubicBezTo>
                    <a:pt x="2250036" y="93955"/>
                    <a:pt x="2247528" y="92197"/>
                    <a:pt x="2246274" y="92197"/>
                  </a:cubicBezTo>
                  <a:cubicBezTo>
                    <a:pt x="2242511" y="90439"/>
                    <a:pt x="2238748" y="85165"/>
                    <a:pt x="2234986" y="92197"/>
                  </a:cubicBezTo>
                  <a:cubicBezTo>
                    <a:pt x="2234986" y="92197"/>
                    <a:pt x="2232478" y="92197"/>
                    <a:pt x="2231224" y="90439"/>
                  </a:cubicBezTo>
                  <a:cubicBezTo>
                    <a:pt x="2229969" y="86923"/>
                    <a:pt x="2228715" y="81650"/>
                    <a:pt x="2227461" y="78134"/>
                  </a:cubicBezTo>
                  <a:cubicBezTo>
                    <a:pt x="2224953" y="72860"/>
                    <a:pt x="2224953" y="64070"/>
                    <a:pt x="2221190" y="60554"/>
                  </a:cubicBezTo>
                  <a:cubicBezTo>
                    <a:pt x="2218682" y="58796"/>
                    <a:pt x="2217427" y="57038"/>
                    <a:pt x="2216173" y="53522"/>
                  </a:cubicBezTo>
                  <a:cubicBezTo>
                    <a:pt x="2216173" y="51764"/>
                    <a:pt x="2213665" y="50006"/>
                    <a:pt x="2213665" y="48248"/>
                  </a:cubicBezTo>
                  <a:lnTo>
                    <a:pt x="2209902" y="42974"/>
                  </a:lnTo>
                  <a:cubicBezTo>
                    <a:pt x="2208648" y="39458"/>
                    <a:pt x="2207394" y="34184"/>
                    <a:pt x="2204886" y="32426"/>
                  </a:cubicBezTo>
                  <a:cubicBezTo>
                    <a:pt x="2199869" y="27152"/>
                    <a:pt x="2198615" y="20120"/>
                    <a:pt x="2201123" y="11330"/>
                  </a:cubicBezTo>
                  <a:cubicBezTo>
                    <a:pt x="2197360" y="9572"/>
                    <a:pt x="2194852" y="6056"/>
                    <a:pt x="2191090" y="6056"/>
                  </a:cubicBezTo>
                  <a:cubicBezTo>
                    <a:pt x="2176039" y="7814"/>
                    <a:pt x="2159735" y="11330"/>
                    <a:pt x="2144685" y="13088"/>
                  </a:cubicBezTo>
                  <a:cubicBezTo>
                    <a:pt x="2142176" y="13088"/>
                    <a:pt x="2138414" y="14846"/>
                    <a:pt x="2137160" y="16604"/>
                  </a:cubicBezTo>
                  <a:cubicBezTo>
                    <a:pt x="2127126" y="25394"/>
                    <a:pt x="2117093" y="18362"/>
                    <a:pt x="2107059" y="16604"/>
                  </a:cubicBezTo>
                  <a:cubicBezTo>
                    <a:pt x="2099534" y="16604"/>
                    <a:pt x="2092009" y="11330"/>
                    <a:pt x="2084484" y="9572"/>
                  </a:cubicBezTo>
                  <a:cubicBezTo>
                    <a:pt x="2075705" y="7814"/>
                    <a:pt x="2068180" y="9572"/>
                    <a:pt x="2059400" y="7814"/>
                  </a:cubicBezTo>
                  <a:cubicBezTo>
                    <a:pt x="2058146" y="7814"/>
                    <a:pt x="2056892" y="6056"/>
                    <a:pt x="2055638" y="4298"/>
                  </a:cubicBezTo>
                  <a:cubicBezTo>
                    <a:pt x="2053130" y="0"/>
                    <a:pt x="2048113" y="1270"/>
                    <a:pt x="2045604" y="2540"/>
                  </a:cubicBezTo>
                  <a:cubicBezTo>
                    <a:pt x="2041842" y="6056"/>
                    <a:pt x="2040588" y="11330"/>
                    <a:pt x="2038079" y="16604"/>
                  </a:cubicBezTo>
                  <a:cubicBezTo>
                    <a:pt x="2031808" y="18362"/>
                    <a:pt x="2023029" y="20120"/>
                    <a:pt x="2016758" y="25394"/>
                  </a:cubicBezTo>
                  <a:cubicBezTo>
                    <a:pt x="2011741" y="28910"/>
                    <a:pt x="2009233" y="30668"/>
                    <a:pt x="2005470" y="27152"/>
                  </a:cubicBezTo>
                  <a:lnTo>
                    <a:pt x="2004216" y="28910"/>
                  </a:lnTo>
                  <a:cubicBezTo>
                    <a:pt x="2006725" y="32426"/>
                    <a:pt x="2007979" y="37700"/>
                    <a:pt x="2010487" y="41216"/>
                  </a:cubicBezTo>
                  <a:cubicBezTo>
                    <a:pt x="2006725" y="42974"/>
                    <a:pt x="2001708" y="46490"/>
                    <a:pt x="1999200" y="44732"/>
                  </a:cubicBezTo>
                  <a:cubicBezTo>
                    <a:pt x="1992929" y="42974"/>
                    <a:pt x="1990420" y="46490"/>
                    <a:pt x="1985403" y="50006"/>
                  </a:cubicBezTo>
                  <a:cubicBezTo>
                    <a:pt x="1980387" y="55280"/>
                    <a:pt x="1974116" y="58796"/>
                    <a:pt x="1969099" y="62312"/>
                  </a:cubicBezTo>
                  <a:cubicBezTo>
                    <a:pt x="1967845" y="62312"/>
                    <a:pt x="1966591" y="62312"/>
                    <a:pt x="1965337" y="60554"/>
                  </a:cubicBezTo>
                  <a:cubicBezTo>
                    <a:pt x="1964082" y="60554"/>
                    <a:pt x="1962828" y="58796"/>
                    <a:pt x="1962828" y="58796"/>
                  </a:cubicBezTo>
                  <a:cubicBezTo>
                    <a:pt x="1956557" y="62312"/>
                    <a:pt x="1950286" y="65828"/>
                    <a:pt x="1944015" y="62312"/>
                  </a:cubicBezTo>
                  <a:cubicBezTo>
                    <a:pt x="1942761" y="62312"/>
                    <a:pt x="1942761" y="64070"/>
                    <a:pt x="1941507" y="64070"/>
                  </a:cubicBezTo>
                  <a:cubicBezTo>
                    <a:pt x="1933982" y="67586"/>
                    <a:pt x="1928965" y="79892"/>
                    <a:pt x="1918932" y="79892"/>
                  </a:cubicBezTo>
                  <a:cubicBezTo>
                    <a:pt x="1911407" y="79892"/>
                    <a:pt x="1903882" y="88681"/>
                    <a:pt x="1896357" y="88681"/>
                  </a:cubicBezTo>
                  <a:cubicBezTo>
                    <a:pt x="1887577" y="90439"/>
                    <a:pt x="1880052" y="93955"/>
                    <a:pt x="1872527" y="99229"/>
                  </a:cubicBezTo>
                  <a:cubicBezTo>
                    <a:pt x="1870019" y="100987"/>
                    <a:pt x="1867510" y="100987"/>
                    <a:pt x="1866256" y="100987"/>
                  </a:cubicBezTo>
                  <a:cubicBezTo>
                    <a:pt x="1859985" y="97471"/>
                    <a:pt x="1856223" y="102745"/>
                    <a:pt x="1853714" y="108019"/>
                  </a:cubicBezTo>
                  <a:cubicBezTo>
                    <a:pt x="1847443" y="120325"/>
                    <a:pt x="1837410" y="123841"/>
                    <a:pt x="1828631" y="127357"/>
                  </a:cubicBezTo>
                  <a:cubicBezTo>
                    <a:pt x="1817343" y="130873"/>
                    <a:pt x="1806055" y="132631"/>
                    <a:pt x="1794768" y="134389"/>
                  </a:cubicBezTo>
                  <a:cubicBezTo>
                    <a:pt x="1793513" y="134389"/>
                    <a:pt x="1792259" y="139663"/>
                    <a:pt x="1789751" y="141421"/>
                  </a:cubicBezTo>
                  <a:cubicBezTo>
                    <a:pt x="1788497" y="141421"/>
                    <a:pt x="1787242" y="139663"/>
                    <a:pt x="1787242" y="139663"/>
                  </a:cubicBezTo>
                  <a:cubicBezTo>
                    <a:pt x="1780972" y="150211"/>
                    <a:pt x="1777209" y="166033"/>
                    <a:pt x="1764667" y="164275"/>
                  </a:cubicBezTo>
                  <a:lnTo>
                    <a:pt x="1763413" y="164275"/>
                  </a:lnTo>
                  <a:cubicBezTo>
                    <a:pt x="1753380" y="173065"/>
                    <a:pt x="1743346" y="169549"/>
                    <a:pt x="1734567" y="166033"/>
                  </a:cubicBezTo>
                  <a:cubicBezTo>
                    <a:pt x="1732058" y="166033"/>
                    <a:pt x="1728296" y="162517"/>
                    <a:pt x="1727042" y="159001"/>
                  </a:cubicBezTo>
                  <a:cubicBezTo>
                    <a:pt x="1723279" y="148453"/>
                    <a:pt x="1713246" y="144937"/>
                    <a:pt x="1705721" y="148453"/>
                  </a:cubicBezTo>
                  <a:cubicBezTo>
                    <a:pt x="1699450" y="151969"/>
                    <a:pt x="1693179" y="153727"/>
                    <a:pt x="1686908" y="157243"/>
                  </a:cubicBezTo>
                  <a:cubicBezTo>
                    <a:pt x="1676875" y="160759"/>
                    <a:pt x="1668095" y="162517"/>
                    <a:pt x="1658062" y="155485"/>
                  </a:cubicBezTo>
                  <a:cubicBezTo>
                    <a:pt x="1648028" y="148453"/>
                    <a:pt x="1640503" y="153727"/>
                    <a:pt x="1635486" y="169549"/>
                  </a:cubicBezTo>
                  <a:cubicBezTo>
                    <a:pt x="1631724" y="180097"/>
                    <a:pt x="1621690" y="181855"/>
                    <a:pt x="1615419" y="173065"/>
                  </a:cubicBezTo>
                  <a:cubicBezTo>
                    <a:pt x="1611657" y="167791"/>
                    <a:pt x="1609149" y="169549"/>
                    <a:pt x="1605386" y="173065"/>
                  </a:cubicBezTo>
                  <a:lnTo>
                    <a:pt x="1597861" y="183613"/>
                  </a:lnTo>
                  <a:cubicBezTo>
                    <a:pt x="1596607" y="185371"/>
                    <a:pt x="1594098" y="185371"/>
                    <a:pt x="1592844" y="185371"/>
                  </a:cubicBezTo>
                  <a:lnTo>
                    <a:pt x="1585319" y="185371"/>
                  </a:lnTo>
                  <a:cubicBezTo>
                    <a:pt x="1580302" y="185371"/>
                    <a:pt x="1575286" y="183613"/>
                    <a:pt x="1570269" y="181855"/>
                  </a:cubicBezTo>
                  <a:cubicBezTo>
                    <a:pt x="1563998" y="180097"/>
                    <a:pt x="1558981" y="174823"/>
                    <a:pt x="1552710" y="173065"/>
                  </a:cubicBezTo>
                  <a:cubicBezTo>
                    <a:pt x="1542677" y="171307"/>
                    <a:pt x="1540168" y="159001"/>
                    <a:pt x="1536406" y="150211"/>
                  </a:cubicBezTo>
                  <a:cubicBezTo>
                    <a:pt x="1533897" y="144937"/>
                    <a:pt x="1528881" y="137905"/>
                    <a:pt x="1523864" y="139663"/>
                  </a:cubicBezTo>
                  <a:cubicBezTo>
                    <a:pt x="1518847" y="143179"/>
                    <a:pt x="1513831" y="139663"/>
                    <a:pt x="1510068" y="137905"/>
                  </a:cubicBezTo>
                  <a:cubicBezTo>
                    <a:pt x="1508814" y="137905"/>
                    <a:pt x="1506306" y="136147"/>
                    <a:pt x="1505051" y="136147"/>
                  </a:cubicBezTo>
                  <a:cubicBezTo>
                    <a:pt x="1496272" y="132631"/>
                    <a:pt x="1490001" y="139663"/>
                    <a:pt x="1483730" y="148453"/>
                  </a:cubicBezTo>
                  <a:lnTo>
                    <a:pt x="1478714" y="155485"/>
                  </a:lnTo>
                  <a:cubicBezTo>
                    <a:pt x="1477459" y="157243"/>
                    <a:pt x="1477459" y="160759"/>
                    <a:pt x="1476205" y="162517"/>
                  </a:cubicBezTo>
                  <a:cubicBezTo>
                    <a:pt x="1468680" y="171307"/>
                    <a:pt x="1461155" y="167791"/>
                    <a:pt x="1452376" y="162517"/>
                  </a:cubicBezTo>
                  <a:cubicBezTo>
                    <a:pt x="1444851" y="157243"/>
                    <a:pt x="1436071" y="162517"/>
                    <a:pt x="1433563" y="173065"/>
                  </a:cubicBezTo>
                  <a:cubicBezTo>
                    <a:pt x="1432309" y="180097"/>
                    <a:pt x="1431055" y="185371"/>
                    <a:pt x="1424784" y="188887"/>
                  </a:cubicBezTo>
                  <a:cubicBezTo>
                    <a:pt x="1418513" y="194161"/>
                    <a:pt x="1410988" y="197677"/>
                    <a:pt x="1409733" y="209983"/>
                  </a:cubicBezTo>
                  <a:cubicBezTo>
                    <a:pt x="1409733" y="211741"/>
                    <a:pt x="1408479" y="213499"/>
                    <a:pt x="1407225" y="213499"/>
                  </a:cubicBezTo>
                  <a:cubicBezTo>
                    <a:pt x="1403463" y="215257"/>
                    <a:pt x="1400954" y="217015"/>
                    <a:pt x="1397192" y="218773"/>
                  </a:cubicBezTo>
                  <a:lnTo>
                    <a:pt x="1385904" y="218773"/>
                  </a:lnTo>
                  <a:cubicBezTo>
                    <a:pt x="1378379" y="217015"/>
                    <a:pt x="1370854" y="213499"/>
                    <a:pt x="1363329" y="211741"/>
                  </a:cubicBezTo>
                  <a:cubicBezTo>
                    <a:pt x="1354549" y="209983"/>
                    <a:pt x="1347024" y="217015"/>
                    <a:pt x="1338245" y="218773"/>
                  </a:cubicBezTo>
                  <a:lnTo>
                    <a:pt x="1336991" y="220531"/>
                  </a:lnTo>
                  <a:cubicBezTo>
                    <a:pt x="1334482" y="225805"/>
                    <a:pt x="1330720" y="224047"/>
                    <a:pt x="1328212" y="220531"/>
                  </a:cubicBezTo>
                  <a:cubicBezTo>
                    <a:pt x="1323195" y="213499"/>
                    <a:pt x="1314415" y="211741"/>
                    <a:pt x="1308145" y="215257"/>
                  </a:cubicBezTo>
                  <a:cubicBezTo>
                    <a:pt x="1300619" y="220531"/>
                    <a:pt x="1293094" y="224047"/>
                    <a:pt x="1285569" y="227563"/>
                  </a:cubicBezTo>
                  <a:cubicBezTo>
                    <a:pt x="1283061" y="227563"/>
                    <a:pt x="1280553" y="225805"/>
                    <a:pt x="1279298" y="225805"/>
                  </a:cubicBezTo>
                  <a:cubicBezTo>
                    <a:pt x="1276790" y="225805"/>
                    <a:pt x="1273027" y="224047"/>
                    <a:pt x="1271773" y="225805"/>
                  </a:cubicBezTo>
                  <a:cubicBezTo>
                    <a:pt x="1261740" y="236353"/>
                    <a:pt x="1251706" y="232837"/>
                    <a:pt x="1242927" y="225805"/>
                  </a:cubicBezTo>
                  <a:cubicBezTo>
                    <a:pt x="1237910" y="222289"/>
                    <a:pt x="1230385" y="218773"/>
                    <a:pt x="1227877" y="208225"/>
                  </a:cubicBezTo>
                  <a:cubicBezTo>
                    <a:pt x="1226623" y="201193"/>
                    <a:pt x="1221606" y="194161"/>
                    <a:pt x="1217843" y="188887"/>
                  </a:cubicBezTo>
                  <a:cubicBezTo>
                    <a:pt x="1211573" y="180097"/>
                    <a:pt x="1205302" y="167791"/>
                    <a:pt x="1194014" y="167791"/>
                  </a:cubicBezTo>
                  <a:cubicBezTo>
                    <a:pt x="1191506" y="167791"/>
                    <a:pt x="1188997" y="160759"/>
                    <a:pt x="1187743" y="162517"/>
                  </a:cubicBezTo>
                  <a:cubicBezTo>
                    <a:pt x="1182726" y="164275"/>
                    <a:pt x="1182726" y="160759"/>
                    <a:pt x="1180218" y="157243"/>
                  </a:cubicBezTo>
                  <a:cubicBezTo>
                    <a:pt x="1177710" y="153727"/>
                    <a:pt x="1173947" y="150211"/>
                    <a:pt x="1171439" y="144937"/>
                  </a:cubicBezTo>
                  <a:cubicBezTo>
                    <a:pt x="1167676" y="137905"/>
                    <a:pt x="1163913" y="129115"/>
                    <a:pt x="1160151" y="122083"/>
                  </a:cubicBezTo>
                  <a:cubicBezTo>
                    <a:pt x="1156388" y="115051"/>
                    <a:pt x="1153880" y="106261"/>
                    <a:pt x="1150118" y="99229"/>
                  </a:cubicBezTo>
                  <a:cubicBezTo>
                    <a:pt x="1148863" y="97471"/>
                    <a:pt x="1145101" y="95713"/>
                    <a:pt x="1143847" y="97471"/>
                  </a:cubicBezTo>
                  <a:lnTo>
                    <a:pt x="1128796" y="108019"/>
                  </a:lnTo>
                  <a:cubicBezTo>
                    <a:pt x="1126288" y="109777"/>
                    <a:pt x="1125034" y="113293"/>
                    <a:pt x="1123780" y="116809"/>
                  </a:cubicBezTo>
                  <a:lnTo>
                    <a:pt x="1122526" y="115051"/>
                  </a:lnTo>
                  <a:cubicBezTo>
                    <a:pt x="1123780" y="109777"/>
                    <a:pt x="1125034" y="104503"/>
                    <a:pt x="1126288" y="102745"/>
                  </a:cubicBezTo>
                  <a:lnTo>
                    <a:pt x="1111238" y="97471"/>
                  </a:lnTo>
                  <a:cubicBezTo>
                    <a:pt x="1107475" y="95713"/>
                    <a:pt x="1101204" y="95713"/>
                    <a:pt x="1098696" y="95713"/>
                  </a:cubicBezTo>
                  <a:lnTo>
                    <a:pt x="1078629" y="95713"/>
                  </a:lnTo>
                  <a:cubicBezTo>
                    <a:pt x="1071104" y="95713"/>
                    <a:pt x="1064833" y="93955"/>
                    <a:pt x="1057308" y="95713"/>
                  </a:cubicBezTo>
                  <a:cubicBezTo>
                    <a:pt x="1052291" y="97471"/>
                    <a:pt x="1048529" y="93955"/>
                    <a:pt x="1044766" y="90439"/>
                  </a:cubicBezTo>
                  <a:cubicBezTo>
                    <a:pt x="1034733" y="79892"/>
                    <a:pt x="1024699" y="67586"/>
                    <a:pt x="1010903" y="72860"/>
                  </a:cubicBezTo>
                  <a:cubicBezTo>
                    <a:pt x="1009649" y="72860"/>
                    <a:pt x="1007141" y="71102"/>
                    <a:pt x="1005886" y="69344"/>
                  </a:cubicBezTo>
                  <a:cubicBezTo>
                    <a:pt x="1002124" y="67586"/>
                    <a:pt x="999615" y="64070"/>
                    <a:pt x="994599" y="60554"/>
                  </a:cubicBezTo>
                  <a:cubicBezTo>
                    <a:pt x="994599" y="65828"/>
                    <a:pt x="994599" y="67586"/>
                    <a:pt x="995853" y="71102"/>
                  </a:cubicBezTo>
                  <a:cubicBezTo>
                    <a:pt x="993345" y="74618"/>
                    <a:pt x="992090" y="72860"/>
                    <a:pt x="990836" y="71102"/>
                  </a:cubicBezTo>
                  <a:cubicBezTo>
                    <a:pt x="989582" y="72860"/>
                    <a:pt x="988328" y="76376"/>
                    <a:pt x="987074" y="76376"/>
                  </a:cubicBezTo>
                  <a:cubicBezTo>
                    <a:pt x="980803" y="79892"/>
                    <a:pt x="974532" y="81650"/>
                    <a:pt x="968261" y="85165"/>
                  </a:cubicBezTo>
                  <a:cubicBezTo>
                    <a:pt x="965753" y="86923"/>
                    <a:pt x="963244" y="88681"/>
                    <a:pt x="961990" y="90439"/>
                  </a:cubicBezTo>
                  <a:cubicBezTo>
                    <a:pt x="956973" y="95713"/>
                    <a:pt x="953211" y="104503"/>
                    <a:pt x="944431" y="102745"/>
                  </a:cubicBezTo>
                  <a:cubicBezTo>
                    <a:pt x="943177" y="102745"/>
                    <a:pt x="940669" y="106261"/>
                    <a:pt x="938161" y="106261"/>
                  </a:cubicBezTo>
                  <a:cubicBezTo>
                    <a:pt x="935652" y="108019"/>
                    <a:pt x="931890" y="108019"/>
                    <a:pt x="929381" y="109777"/>
                  </a:cubicBezTo>
                  <a:lnTo>
                    <a:pt x="926873" y="109777"/>
                  </a:lnTo>
                  <a:cubicBezTo>
                    <a:pt x="919348" y="113293"/>
                    <a:pt x="913077" y="116809"/>
                    <a:pt x="905552" y="118567"/>
                  </a:cubicBezTo>
                  <a:lnTo>
                    <a:pt x="900535" y="118567"/>
                  </a:lnTo>
                  <a:cubicBezTo>
                    <a:pt x="894264" y="118567"/>
                    <a:pt x="889248" y="116809"/>
                    <a:pt x="882977" y="116809"/>
                  </a:cubicBezTo>
                  <a:cubicBezTo>
                    <a:pt x="876706" y="116809"/>
                    <a:pt x="870435" y="120325"/>
                    <a:pt x="864164" y="120325"/>
                  </a:cubicBezTo>
                  <a:cubicBezTo>
                    <a:pt x="856639" y="120325"/>
                    <a:pt x="847859" y="120325"/>
                    <a:pt x="841588" y="113293"/>
                  </a:cubicBezTo>
                  <a:cubicBezTo>
                    <a:pt x="840334" y="111535"/>
                    <a:pt x="836572" y="111535"/>
                    <a:pt x="834063" y="113293"/>
                  </a:cubicBezTo>
                  <a:cubicBezTo>
                    <a:pt x="825284" y="115051"/>
                    <a:pt x="816505" y="116809"/>
                    <a:pt x="808980" y="120325"/>
                  </a:cubicBezTo>
                  <a:cubicBezTo>
                    <a:pt x="801455" y="123841"/>
                    <a:pt x="797692" y="120325"/>
                    <a:pt x="795184" y="111535"/>
                  </a:cubicBezTo>
                  <a:cubicBezTo>
                    <a:pt x="793930" y="108019"/>
                    <a:pt x="791421" y="104503"/>
                    <a:pt x="788913" y="100987"/>
                  </a:cubicBezTo>
                  <a:cubicBezTo>
                    <a:pt x="785150" y="97471"/>
                    <a:pt x="781388" y="92197"/>
                    <a:pt x="777625" y="92197"/>
                  </a:cubicBezTo>
                  <a:cubicBezTo>
                    <a:pt x="768846" y="92197"/>
                    <a:pt x="763829" y="85165"/>
                    <a:pt x="757558" y="79892"/>
                  </a:cubicBezTo>
                  <a:cubicBezTo>
                    <a:pt x="747525" y="71102"/>
                    <a:pt x="738745" y="60554"/>
                    <a:pt x="726204" y="62312"/>
                  </a:cubicBezTo>
                  <a:lnTo>
                    <a:pt x="726204" y="53522"/>
                  </a:lnTo>
                  <a:cubicBezTo>
                    <a:pt x="728712" y="53522"/>
                    <a:pt x="731220" y="53522"/>
                    <a:pt x="733729" y="51764"/>
                  </a:cubicBezTo>
                  <a:cubicBezTo>
                    <a:pt x="729966" y="48248"/>
                    <a:pt x="729966" y="42974"/>
                    <a:pt x="727458" y="39458"/>
                  </a:cubicBezTo>
                  <a:cubicBezTo>
                    <a:pt x="722441" y="34184"/>
                    <a:pt x="717424" y="32426"/>
                    <a:pt x="712408" y="28910"/>
                  </a:cubicBezTo>
                  <a:cubicBezTo>
                    <a:pt x="708645" y="27152"/>
                    <a:pt x="703628" y="27152"/>
                    <a:pt x="706137" y="35942"/>
                  </a:cubicBezTo>
                  <a:cubicBezTo>
                    <a:pt x="699866" y="37700"/>
                    <a:pt x="694849" y="37700"/>
                    <a:pt x="692341" y="41216"/>
                  </a:cubicBezTo>
                  <a:cubicBezTo>
                    <a:pt x="687324" y="46490"/>
                    <a:pt x="682307" y="42974"/>
                    <a:pt x="678545" y="39458"/>
                  </a:cubicBezTo>
                  <a:cubicBezTo>
                    <a:pt x="676036" y="37700"/>
                    <a:pt x="673528" y="35942"/>
                    <a:pt x="671020" y="37700"/>
                  </a:cubicBezTo>
                  <a:cubicBezTo>
                    <a:pt x="655969" y="48248"/>
                    <a:pt x="640919" y="42974"/>
                    <a:pt x="625869" y="42974"/>
                  </a:cubicBezTo>
                  <a:cubicBezTo>
                    <a:pt x="623361" y="42974"/>
                    <a:pt x="620852" y="41216"/>
                    <a:pt x="617090" y="41216"/>
                  </a:cubicBezTo>
                  <a:cubicBezTo>
                    <a:pt x="612073" y="39458"/>
                    <a:pt x="608310" y="35942"/>
                    <a:pt x="603294" y="34184"/>
                  </a:cubicBezTo>
                  <a:cubicBezTo>
                    <a:pt x="598277" y="32426"/>
                    <a:pt x="592006" y="30668"/>
                    <a:pt x="586989" y="28910"/>
                  </a:cubicBezTo>
                  <a:lnTo>
                    <a:pt x="583227" y="28910"/>
                  </a:lnTo>
                  <a:cubicBezTo>
                    <a:pt x="574447" y="28910"/>
                    <a:pt x="565668" y="30668"/>
                    <a:pt x="558143" y="30668"/>
                  </a:cubicBezTo>
                  <a:cubicBezTo>
                    <a:pt x="551872" y="30668"/>
                    <a:pt x="545601" y="27152"/>
                    <a:pt x="538076" y="25394"/>
                  </a:cubicBezTo>
                  <a:cubicBezTo>
                    <a:pt x="536822" y="11330"/>
                    <a:pt x="526789" y="14846"/>
                    <a:pt x="520518" y="7814"/>
                  </a:cubicBezTo>
                  <a:cubicBezTo>
                    <a:pt x="519263" y="6056"/>
                    <a:pt x="516755" y="7814"/>
                    <a:pt x="515501" y="7814"/>
                  </a:cubicBezTo>
                  <a:cubicBezTo>
                    <a:pt x="507976" y="6056"/>
                    <a:pt x="502959" y="11330"/>
                    <a:pt x="500451" y="20120"/>
                  </a:cubicBezTo>
                  <a:cubicBezTo>
                    <a:pt x="496688" y="28910"/>
                    <a:pt x="486655" y="32426"/>
                    <a:pt x="490417" y="46490"/>
                  </a:cubicBezTo>
                  <a:cubicBezTo>
                    <a:pt x="491671" y="48248"/>
                    <a:pt x="494180" y="50006"/>
                    <a:pt x="495434" y="53522"/>
                  </a:cubicBezTo>
                  <a:cubicBezTo>
                    <a:pt x="495434" y="58796"/>
                    <a:pt x="494180" y="62312"/>
                    <a:pt x="490417" y="60554"/>
                  </a:cubicBezTo>
                  <a:cubicBezTo>
                    <a:pt x="489163" y="60554"/>
                    <a:pt x="487909" y="64070"/>
                    <a:pt x="486655" y="65828"/>
                  </a:cubicBezTo>
                  <a:cubicBezTo>
                    <a:pt x="485400" y="67586"/>
                    <a:pt x="485400" y="71102"/>
                    <a:pt x="484146" y="71102"/>
                  </a:cubicBezTo>
                  <a:cubicBezTo>
                    <a:pt x="476621" y="74618"/>
                    <a:pt x="471604" y="83408"/>
                    <a:pt x="462825" y="81650"/>
                  </a:cubicBezTo>
                  <a:lnTo>
                    <a:pt x="460317" y="81650"/>
                  </a:lnTo>
                  <a:cubicBezTo>
                    <a:pt x="452792" y="90439"/>
                    <a:pt x="445267" y="88681"/>
                    <a:pt x="436487" y="86923"/>
                  </a:cubicBezTo>
                  <a:cubicBezTo>
                    <a:pt x="432725" y="85165"/>
                    <a:pt x="427708" y="86923"/>
                    <a:pt x="422691" y="86923"/>
                  </a:cubicBezTo>
                  <a:cubicBezTo>
                    <a:pt x="418929" y="86923"/>
                    <a:pt x="415166" y="86923"/>
                    <a:pt x="411404" y="83408"/>
                  </a:cubicBezTo>
                  <a:cubicBezTo>
                    <a:pt x="406387" y="79892"/>
                    <a:pt x="401370" y="74618"/>
                    <a:pt x="396353" y="71102"/>
                  </a:cubicBezTo>
                  <a:cubicBezTo>
                    <a:pt x="391337" y="67586"/>
                    <a:pt x="385066" y="67586"/>
                    <a:pt x="385066" y="55280"/>
                  </a:cubicBezTo>
                  <a:cubicBezTo>
                    <a:pt x="385066" y="53522"/>
                    <a:pt x="382557" y="51764"/>
                    <a:pt x="382557" y="50006"/>
                  </a:cubicBezTo>
                  <a:cubicBezTo>
                    <a:pt x="373778" y="60554"/>
                    <a:pt x="366253" y="69344"/>
                    <a:pt x="358728" y="78134"/>
                  </a:cubicBezTo>
                  <a:cubicBezTo>
                    <a:pt x="354965" y="83408"/>
                    <a:pt x="349949" y="90439"/>
                    <a:pt x="352457" y="99229"/>
                  </a:cubicBezTo>
                  <a:cubicBezTo>
                    <a:pt x="352457" y="100987"/>
                    <a:pt x="351203" y="102745"/>
                    <a:pt x="351203" y="104503"/>
                  </a:cubicBezTo>
                  <a:cubicBezTo>
                    <a:pt x="349949" y="108019"/>
                    <a:pt x="348694" y="111535"/>
                    <a:pt x="346186" y="113293"/>
                  </a:cubicBezTo>
                  <a:cubicBezTo>
                    <a:pt x="343678" y="118567"/>
                    <a:pt x="341169" y="123841"/>
                    <a:pt x="338661" y="130873"/>
                  </a:cubicBezTo>
                  <a:lnTo>
                    <a:pt x="331136" y="141421"/>
                  </a:lnTo>
                  <a:cubicBezTo>
                    <a:pt x="328628" y="146695"/>
                    <a:pt x="326119" y="151969"/>
                    <a:pt x="322357" y="155485"/>
                  </a:cubicBezTo>
                  <a:cubicBezTo>
                    <a:pt x="313577" y="166033"/>
                    <a:pt x="304798" y="176581"/>
                    <a:pt x="294765" y="187129"/>
                  </a:cubicBezTo>
                  <a:cubicBezTo>
                    <a:pt x="289748" y="194161"/>
                    <a:pt x="283477" y="199435"/>
                    <a:pt x="278460" y="206467"/>
                  </a:cubicBezTo>
                  <a:cubicBezTo>
                    <a:pt x="269681" y="217015"/>
                    <a:pt x="259647" y="225805"/>
                    <a:pt x="254631" y="241627"/>
                  </a:cubicBezTo>
                  <a:cubicBezTo>
                    <a:pt x="254631" y="243385"/>
                    <a:pt x="252122" y="245143"/>
                    <a:pt x="250868" y="246900"/>
                  </a:cubicBezTo>
                  <a:cubicBezTo>
                    <a:pt x="244597" y="253932"/>
                    <a:pt x="234564" y="253932"/>
                    <a:pt x="234564" y="267996"/>
                  </a:cubicBezTo>
                  <a:cubicBezTo>
                    <a:pt x="224530" y="267996"/>
                    <a:pt x="219514" y="278544"/>
                    <a:pt x="214497" y="287334"/>
                  </a:cubicBezTo>
                  <a:cubicBezTo>
                    <a:pt x="210734" y="294366"/>
                    <a:pt x="206972" y="303156"/>
                    <a:pt x="201955" y="308430"/>
                  </a:cubicBezTo>
                  <a:cubicBezTo>
                    <a:pt x="196938" y="311946"/>
                    <a:pt x="190667" y="310188"/>
                    <a:pt x="184396" y="310188"/>
                  </a:cubicBezTo>
                  <a:cubicBezTo>
                    <a:pt x="181888" y="310188"/>
                    <a:pt x="179380" y="310188"/>
                    <a:pt x="179380" y="311946"/>
                  </a:cubicBezTo>
                  <a:cubicBezTo>
                    <a:pt x="174363" y="318978"/>
                    <a:pt x="168092" y="324252"/>
                    <a:pt x="164330" y="333042"/>
                  </a:cubicBezTo>
                  <a:cubicBezTo>
                    <a:pt x="160567" y="341832"/>
                    <a:pt x="156804" y="347106"/>
                    <a:pt x="150534" y="348864"/>
                  </a:cubicBezTo>
                  <a:cubicBezTo>
                    <a:pt x="144263" y="350622"/>
                    <a:pt x="137992" y="359412"/>
                    <a:pt x="129212" y="354138"/>
                  </a:cubicBezTo>
                  <a:cubicBezTo>
                    <a:pt x="121687" y="350622"/>
                    <a:pt x="112908" y="354138"/>
                    <a:pt x="107891" y="347106"/>
                  </a:cubicBezTo>
                  <a:cubicBezTo>
                    <a:pt x="97858" y="348864"/>
                    <a:pt x="90333" y="352380"/>
                    <a:pt x="81553" y="354138"/>
                  </a:cubicBezTo>
                  <a:cubicBezTo>
                    <a:pt x="71520" y="357654"/>
                    <a:pt x="60232" y="355896"/>
                    <a:pt x="51453" y="366444"/>
                  </a:cubicBezTo>
                  <a:cubicBezTo>
                    <a:pt x="43928" y="375234"/>
                    <a:pt x="37657" y="384024"/>
                    <a:pt x="26369" y="382266"/>
                  </a:cubicBezTo>
                  <a:cubicBezTo>
                    <a:pt x="27624" y="392814"/>
                    <a:pt x="28878" y="401604"/>
                    <a:pt x="30132" y="412151"/>
                  </a:cubicBezTo>
                  <a:cubicBezTo>
                    <a:pt x="32640" y="440279"/>
                    <a:pt x="35149" y="468407"/>
                    <a:pt x="36403" y="496535"/>
                  </a:cubicBezTo>
                  <a:cubicBezTo>
                    <a:pt x="40165" y="531695"/>
                    <a:pt x="41420" y="565097"/>
                    <a:pt x="38911" y="598498"/>
                  </a:cubicBezTo>
                  <a:cubicBezTo>
                    <a:pt x="36403" y="645964"/>
                    <a:pt x="25115" y="2270346"/>
                    <a:pt x="13828" y="2314296"/>
                  </a:cubicBezTo>
                  <a:lnTo>
                    <a:pt x="2540" y="2351214"/>
                  </a:lnTo>
                  <a:cubicBezTo>
                    <a:pt x="0" y="2360004"/>
                    <a:pt x="3794" y="2365277"/>
                    <a:pt x="10065" y="2367035"/>
                  </a:cubicBezTo>
                  <a:cubicBezTo>
                    <a:pt x="17590" y="2368794"/>
                    <a:pt x="20098" y="2375825"/>
                    <a:pt x="22607" y="2384615"/>
                  </a:cubicBezTo>
                  <a:cubicBezTo>
                    <a:pt x="25115" y="2398679"/>
                    <a:pt x="21353" y="2412743"/>
                    <a:pt x="26369" y="2426807"/>
                  </a:cubicBezTo>
                  <a:cubicBezTo>
                    <a:pt x="28878" y="2433839"/>
                    <a:pt x="26369" y="2446145"/>
                    <a:pt x="25115" y="2456693"/>
                  </a:cubicBezTo>
                  <a:cubicBezTo>
                    <a:pt x="23861" y="2470757"/>
                    <a:pt x="26369" y="2484821"/>
                    <a:pt x="30132" y="2497126"/>
                  </a:cubicBezTo>
                  <a:cubicBezTo>
                    <a:pt x="38911" y="2518223"/>
                    <a:pt x="40165" y="2542834"/>
                    <a:pt x="40165" y="2565688"/>
                  </a:cubicBezTo>
                  <a:cubicBezTo>
                    <a:pt x="40165" y="2570962"/>
                    <a:pt x="41420" y="2576236"/>
                    <a:pt x="42674" y="2579752"/>
                  </a:cubicBezTo>
                  <a:cubicBezTo>
                    <a:pt x="45182" y="2583268"/>
                    <a:pt x="50199" y="2586784"/>
                    <a:pt x="55216" y="2588542"/>
                  </a:cubicBezTo>
                  <a:lnTo>
                    <a:pt x="85316" y="2609638"/>
                  </a:lnTo>
                  <a:cubicBezTo>
                    <a:pt x="99112" y="2620186"/>
                    <a:pt x="110400" y="2618428"/>
                    <a:pt x="122942" y="2606122"/>
                  </a:cubicBezTo>
                  <a:cubicBezTo>
                    <a:pt x="124196" y="2604364"/>
                    <a:pt x="127958" y="2602606"/>
                    <a:pt x="129212" y="2602606"/>
                  </a:cubicBezTo>
                  <a:cubicBezTo>
                    <a:pt x="137992" y="2604364"/>
                    <a:pt x="146771" y="2604364"/>
                    <a:pt x="154296" y="2614912"/>
                  </a:cubicBezTo>
                  <a:cubicBezTo>
                    <a:pt x="163075" y="2625460"/>
                    <a:pt x="175617" y="2632492"/>
                    <a:pt x="185651" y="2641282"/>
                  </a:cubicBezTo>
                  <a:cubicBezTo>
                    <a:pt x="191922" y="2646556"/>
                    <a:pt x="199447" y="2653588"/>
                    <a:pt x="203209" y="2660620"/>
                  </a:cubicBezTo>
                  <a:cubicBezTo>
                    <a:pt x="205718" y="2664135"/>
                    <a:pt x="208226" y="2667652"/>
                    <a:pt x="210734" y="2669410"/>
                  </a:cubicBezTo>
                  <a:cubicBezTo>
                    <a:pt x="224530" y="2676442"/>
                    <a:pt x="232055" y="2694022"/>
                    <a:pt x="240835" y="2708085"/>
                  </a:cubicBezTo>
                  <a:cubicBezTo>
                    <a:pt x="248360" y="2720391"/>
                    <a:pt x="258393" y="2727423"/>
                    <a:pt x="269681" y="2729181"/>
                  </a:cubicBezTo>
                  <a:cubicBezTo>
                    <a:pt x="282223" y="2732697"/>
                    <a:pt x="294765" y="2734455"/>
                    <a:pt x="307306" y="2737971"/>
                  </a:cubicBezTo>
                  <a:cubicBezTo>
                    <a:pt x="312323" y="2739729"/>
                    <a:pt x="318594" y="2741487"/>
                    <a:pt x="323611" y="2745003"/>
                  </a:cubicBezTo>
                  <a:cubicBezTo>
                    <a:pt x="329882" y="2748519"/>
                    <a:pt x="336153" y="2748519"/>
                    <a:pt x="341169" y="2753793"/>
                  </a:cubicBezTo>
                  <a:cubicBezTo>
                    <a:pt x="348694" y="2762583"/>
                    <a:pt x="356220" y="2767857"/>
                    <a:pt x="366253" y="2764341"/>
                  </a:cubicBezTo>
                  <a:cubicBezTo>
                    <a:pt x="370016" y="2762583"/>
                    <a:pt x="375032" y="2766099"/>
                    <a:pt x="378795" y="2767857"/>
                  </a:cubicBezTo>
                  <a:cubicBezTo>
                    <a:pt x="380049" y="2767857"/>
                    <a:pt x="381303" y="2769615"/>
                    <a:pt x="382557" y="2769615"/>
                  </a:cubicBezTo>
                  <a:cubicBezTo>
                    <a:pt x="396353" y="2771373"/>
                    <a:pt x="408895" y="2767857"/>
                    <a:pt x="421437" y="2764341"/>
                  </a:cubicBezTo>
                  <a:cubicBezTo>
                    <a:pt x="426454" y="2762583"/>
                    <a:pt x="431471" y="2760825"/>
                    <a:pt x="436487" y="2757309"/>
                  </a:cubicBezTo>
                  <a:cubicBezTo>
                    <a:pt x="450283" y="2748519"/>
                    <a:pt x="464079" y="2739729"/>
                    <a:pt x="476621" y="2729181"/>
                  </a:cubicBezTo>
                  <a:cubicBezTo>
                    <a:pt x="485400" y="2722149"/>
                    <a:pt x="494180" y="2715117"/>
                    <a:pt x="504213" y="2722149"/>
                  </a:cubicBezTo>
                  <a:lnTo>
                    <a:pt x="509230" y="2722149"/>
                  </a:lnTo>
                  <a:cubicBezTo>
                    <a:pt x="518009" y="2722149"/>
                    <a:pt x="526789" y="2720391"/>
                    <a:pt x="534314" y="2718633"/>
                  </a:cubicBezTo>
                  <a:cubicBezTo>
                    <a:pt x="535568" y="2718633"/>
                    <a:pt x="538076" y="2718633"/>
                    <a:pt x="538076" y="2716875"/>
                  </a:cubicBezTo>
                  <a:cubicBezTo>
                    <a:pt x="541839" y="2709843"/>
                    <a:pt x="548110" y="2709843"/>
                    <a:pt x="554380" y="2708085"/>
                  </a:cubicBezTo>
                  <a:cubicBezTo>
                    <a:pt x="564414" y="2706327"/>
                    <a:pt x="574447" y="2706327"/>
                    <a:pt x="581973" y="2697538"/>
                  </a:cubicBezTo>
                  <a:cubicBezTo>
                    <a:pt x="589498" y="2690505"/>
                    <a:pt x="597023" y="2688748"/>
                    <a:pt x="605802" y="2686990"/>
                  </a:cubicBezTo>
                  <a:cubicBezTo>
                    <a:pt x="607056" y="2686990"/>
                    <a:pt x="609565" y="2685232"/>
                    <a:pt x="610819" y="2685232"/>
                  </a:cubicBezTo>
                  <a:cubicBezTo>
                    <a:pt x="617090" y="2683473"/>
                    <a:pt x="623361" y="2678200"/>
                    <a:pt x="628377" y="2679958"/>
                  </a:cubicBezTo>
                  <a:cubicBezTo>
                    <a:pt x="639665" y="2683473"/>
                    <a:pt x="644682" y="2678200"/>
                    <a:pt x="652207" y="2664135"/>
                  </a:cubicBezTo>
                  <a:cubicBezTo>
                    <a:pt x="653461" y="2660620"/>
                    <a:pt x="657224" y="2658862"/>
                    <a:pt x="659732" y="2657104"/>
                  </a:cubicBezTo>
                  <a:cubicBezTo>
                    <a:pt x="666003" y="2655346"/>
                    <a:pt x="672274" y="2657104"/>
                    <a:pt x="678545" y="2655346"/>
                  </a:cubicBezTo>
                  <a:cubicBezTo>
                    <a:pt x="682307" y="2655346"/>
                    <a:pt x="686070" y="2650072"/>
                    <a:pt x="688578" y="2650072"/>
                  </a:cubicBezTo>
                  <a:cubicBezTo>
                    <a:pt x="698612" y="2651830"/>
                    <a:pt x="709899" y="2646556"/>
                    <a:pt x="718679" y="2655346"/>
                  </a:cubicBezTo>
                  <a:cubicBezTo>
                    <a:pt x="719933" y="2657104"/>
                    <a:pt x="722441" y="2657104"/>
                    <a:pt x="724949" y="2657104"/>
                  </a:cubicBezTo>
                  <a:cubicBezTo>
                    <a:pt x="741254" y="2658862"/>
                    <a:pt x="755050" y="2665894"/>
                    <a:pt x="766337" y="2679958"/>
                  </a:cubicBezTo>
                  <a:cubicBezTo>
                    <a:pt x="770100" y="2685232"/>
                    <a:pt x="775117" y="2688748"/>
                    <a:pt x="778879" y="2692263"/>
                  </a:cubicBezTo>
                  <a:cubicBezTo>
                    <a:pt x="782642" y="2695779"/>
                    <a:pt x="787659" y="2695779"/>
                    <a:pt x="791421" y="2697538"/>
                  </a:cubicBezTo>
                  <a:cubicBezTo>
                    <a:pt x="795184" y="2699295"/>
                    <a:pt x="797692" y="2701053"/>
                    <a:pt x="801455" y="2701053"/>
                  </a:cubicBezTo>
                  <a:cubicBezTo>
                    <a:pt x="807726" y="2701053"/>
                    <a:pt x="812742" y="2704569"/>
                    <a:pt x="816505" y="2711601"/>
                  </a:cubicBezTo>
                  <a:cubicBezTo>
                    <a:pt x="817759" y="2713359"/>
                    <a:pt x="819013" y="2715117"/>
                    <a:pt x="820267" y="2718633"/>
                  </a:cubicBezTo>
                  <a:cubicBezTo>
                    <a:pt x="819013" y="2723907"/>
                    <a:pt x="826538" y="2737971"/>
                    <a:pt x="831555" y="2737971"/>
                  </a:cubicBezTo>
                  <a:cubicBezTo>
                    <a:pt x="840334" y="2737971"/>
                    <a:pt x="849114" y="2741487"/>
                    <a:pt x="856639" y="2750277"/>
                  </a:cubicBezTo>
                  <a:cubicBezTo>
                    <a:pt x="857893" y="2752035"/>
                    <a:pt x="860401" y="2752035"/>
                    <a:pt x="862910" y="2750277"/>
                  </a:cubicBezTo>
                  <a:cubicBezTo>
                    <a:pt x="866672" y="2748519"/>
                    <a:pt x="869180" y="2748519"/>
                    <a:pt x="871689" y="2753793"/>
                  </a:cubicBezTo>
                  <a:cubicBezTo>
                    <a:pt x="872943" y="2755551"/>
                    <a:pt x="877960" y="2755551"/>
                    <a:pt x="880468" y="2755551"/>
                  </a:cubicBezTo>
                  <a:cubicBezTo>
                    <a:pt x="886739" y="2755551"/>
                    <a:pt x="894264" y="2753793"/>
                    <a:pt x="900535" y="2755551"/>
                  </a:cubicBezTo>
                  <a:cubicBezTo>
                    <a:pt x="911823" y="2757309"/>
                    <a:pt x="921856" y="2759067"/>
                    <a:pt x="933144" y="2762583"/>
                  </a:cubicBezTo>
                  <a:cubicBezTo>
                    <a:pt x="935652" y="2762583"/>
                    <a:pt x="938161" y="2764341"/>
                    <a:pt x="939415" y="2766099"/>
                  </a:cubicBezTo>
                  <a:cubicBezTo>
                    <a:pt x="941923" y="2774889"/>
                    <a:pt x="948194" y="2774889"/>
                    <a:pt x="951957" y="2776647"/>
                  </a:cubicBezTo>
                  <a:cubicBezTo>
                    <a:pt x="955719" y="2778405"/>
                    <a:pt x="960736" y="2780163"/>
                    <a:pt x="963244" y="2780163"/>
                  </a:cubicBezTo>
                  <a:cubicBezTo>
                    <a:pt x="964498" y="2778405"/>
                    <a:pt x="967007" y="2776647"/>
                    <a:pt x="969515" y="2773131"/>
                  </a:cubicBezTo>
                  <a:cubicBezTo>
                    <a:pt x="964498" y="2773131"/>
                    <a:pt x="961990" y="2774889"/>
                    <a:pt x="959482" y="2774889"/>
                  </a:cubicBezTo>
                  <a:cubicBezTo>
                    <a:pt x="964498" y="2766099"/>
                    <a:pt x="969515" y="2764341"/>
                    <a:pt x="975786" y="2769615"/>
                  </a:cubicBezTo>
                  <a:cubicBezTo>
                    <a:pt x="983311" y="2778405"/>
                    <a:pt x="989582" y="2778405"/>
                    <a:pt x="998361" y="2769615"/>
                  </a:cubicBezTo>
                  <a:lnTo>
                    <a:pt x="1005886" y="2764341"/>
                  </a:lnTo>
                  <a:lnTo>
                    <a:pt x="1005886" y="2755551"/>
                  </a:lnTo>
                  <a:cubicBezTo>
                    <a:pt x="1009649" y="2757309"/>
                    <a:pt x="1013412" y="2760825"/>
                    <a:pt x="1015920" y="2760825"/>
                  </a:cubicBezTo>
                  <a:cubicBezTo>
                    <a:pt x="1023445" y="2755551"/>
                    <a:pt x="1030970" y="2750277"/>
                    <a:pt x="1037241" y="2743245"/>
                  </a:cubicBezTo>
                  <a:cubicBezTo>
                    <a:pt x="1044766" y="2736213"/>
                    <a:pt x="1051037" y="2727423"/>
                    <a:pt x="1057308" y="2720391"/>
                  </a:cubicBezTo>
                  <a:cubicBezTo>
                    <a:pt x="1058562" y="2720391"/>
                    <a:pt x="1058562" y="2718633"/>
                    <a:pt x="1059816" y="2718633"/>
                  </a:cubicBezTo>
                  <a:cubicBezTo>
                    <a:pt x="1068596" y="2715117"/>
                    <a:pt x="1076121" y="2713359"/>
                    <a:pt x="1084900" y="2709843"/>
                  </a:cubicBezTo>
                  <a:cubicBezTo>
                    <a:pt x="1089917" y="2708085"/>
                    <a:pt x="1093679" y="2704569"/>
                    <a:pt x="1098696" y="2702811"/>
                  </a:cubicBezTo>
                  <a:cubicBezTo>
                    <a:pt x="1102459" y="2701053"/>
                    <a:pt x="1104967" y="2701053"/>
                    <a:pt x="1108730" y="2699295"/>
                  </a:cubicBezTo>
                  <a:lnTo>
                    <a:pt x="1121271" y="2699295"/>
                  </a:lnTo>
                  <a:cubicBezTo>
                    <a:pt x="1123780" y="2699295"/>
                    <a:pt x="1127542" y="2699295"/>
                    <a:pt x="1130051" y="2697538"/>
                  </a:cubicBezTo>
                  <a:cubicBezTo>
                    <a:pt x="1131305" y="2694022"/>
                    <a:pt x="1133813" y="2688748"/>
                    <a:pt x="1135067" y="2688748"/>
                  </a:cubicBezTo>
                  <a:cubicBezTo>
                    <a:pt x="1138830" y="2688748"/>
                    <a:pt x="1141338" y="2692263"/>
                    <a:pt x="1145101" y="2694022"/>
                  </a:cubicBezTo>
                  <a:cubicBezTo>
                    <a:pt x="1146355" y="2694022"/>
                    <a:pt x="1146355" y="2695779"/>
                    <a:pt x="1146355" y="2697538"/>
                  </a:cubicBezTo>
                  <a:cubicBezTo>
                    <a:pt x="1151372" y="2704569"/>
                    <a:pt x="1155134" y="2713359"/>
                    <a:pt x="1160151" y="2720391"/>
                  </a:cubicBezTo>
                  <a:cubicBezTo>
                    <a:pt x="1166422" y="2729181"/>
                    <a:pt x="1172693" y="2729181"/>
                    <a:pt x="1176455" y="2723907"/>
                  </a:cubicBezTo>
                  <a:cubicBezTo>
                    <a:pt x="1182726" y="2716875"/>
                    <a:pt x="1187743" y="2711601"/>
                    <a:pt x="1196522" y="2715117"/>
                  </a:cubicBezTo>
                  <a:cubicBezTo>
                    <a:pt x="1197777" y="2715117"/>
                    <a:pt x="1200285" y="2716875"/>
                    <a:pt x="1201539" y="2715117"/>
                  </a:cubicBezTo>
                  <a:cubicBezTo>
                    <a:pt x="1207810" y="2711601"/>
                    <a:pt x="1215335" y="2708085"/>
                    <a:pt x="1221606" y="2702811"/>
                  </a:cubicBezTo>
                  <a:cubicBezTo>
                    <a:pt x="1225368" y="2701053"/>
                    <a:pt x="1230385" y="2701053"/>
                    <a:pt x="1231639" y="2697538"/>
                  </a:cubicBezTo>
                  <a:cubicBezTo>
                    <a:pt x="1235402" y="2686990"/>
                    <a:pt x="1241673" y="2681715"/>
                    <a:pt x="1247944" y="2674683"/>
                  </a:cubicBezTo>
                  <a:cubicBezTo>
                    <a:pt x="1251706" y="2669410"/>
                    <a:pt x="1255469" y="2662378"/>
                    <a:pt x="1259232" y="2660620"/>
                  </a:cubicBezTo>
                  <a:cubicBezTo>
                    <a:pt x="1268011" y="2657104"/>
                    <a:pt x="1274282" y="2646556"/>
                    <a:pt x="1281807" y="2639524"/>
                  </a:cubicBezTo>
                  <a:cubicBezTo>
                    <a:pt x="1288078" y="2634250"/>
                    <a:pt x="1291840" y="2623702"/>
                    <a:pt x="1298111" y="2621944"/>
                  </a:cubicBezTo>
                  <a:cubicBezTo>
                    <a:pt x="1308145" y="2618428"/>
                    <a:pt x="1315670" y="2609638"/>
                    <a:pt x="1324449" y="2600848"/>
                  </a:cubicBezTo>
                  <a:cubicBezTo>
                    <a:pt x="1329466" y="2595574"/>
                    <a:pt x="1335737" y="2592058"/>
                    <a:pt x="1342008" y="2593816"/>
                  </a:cubicBezTo>
                  <a:cubicBezTo>
                    <a:pt x="1345770" y="2595574"/>
                    <a:pt x="1350787" y="2593816"/>
                    <a:pt x="1353295" y="2592058"/>
                  </a:cubicBezTo>
                  <a:cubicBezTo>
                    <a:pt x="1358312" y="2588542"/>
                    <a:pt x="1363329" y="2583268"/>
                    <a:pt x="1368345" y="2579752"/>
                  </a:cubicBezTo>
                  <a:cubicBezTo>
                    <a:pt x="1372108" y="2576236"/>
                    <a:pt x="1375871" y="2572720"/>
                    <a:pt x="1379633" y="2572720"/>
                  </a:cubicBezTo>
                  <a:cubicBezTo>
                    <a:pt x="1392175" y="2570962"/>
                    <a:pt x="1402208" y="2567446"/>
                    <a:pt x="1408479" y="2549866"/>
                  </a:cubicBezTo>
                  <a:cubicBezTo>
                    <a:pt x="1410988" y="2542834"/>
                    <a:pt x="1423529" y="2534044"/>
                    <a:pt x="1428546" y="2537560"/>
                  </a:cubicBezTo>
                  <a:cubicBezTo>
                    <a:pt x="1437325" y="2542834"/>
                    <a:pt x="1443596" y="2539318"/>
                    <a:pt x="1448613" y="2528770"/>
                  </a:cubicBezTo>
                  <a:cubicBezTo>
                    <a:pt x="1452376" y="2523496"/>
                    <a:pt x="1457392" y="2525254"/>
                    <a:pt x="1461155" y="2528770"/>
                  </a:cubicBezTo>
                  <a:cubicBezTo>
                    <a:pt x="1463663" y="2532286"/>
                    <a:pt x="1466172" y="2534044"/>
                    <a:pt x="1468680" y="2534044"/>
                  </a:cubicBezTo>
                  <a:cubicBezTo>
                    <a:pt x="1477459" y="2535802"/>
                    <a:pt x="1487493" y="2534044"/>
                    <a:pt x="1496272" y="2535802"/>
                  </a:cubicBezTo>
                  <a:cubicBezTo>
                    <a:pt x="1503797" y="2537560"/>
                    <a:pt x="1511322" y="2534044"/>
                    <a:pt x="1516339" y="2527013"/>
                  </a:cubicBezTo>
                  <a:cubicBezTo>
                    <a:pt x="1521356" y="2519981"/>
                    <a:pt x="1525118" y="2519981"/>
                    <a:pt x="1532643" y="2523496"/>
                  </a:cubicBezTo>
                  <a:cubicBezTo>
                    <a:pt x="1538914" y="2527013"/>
                    <a:pt x="1543931" y="2535802"/>
                    <a:pt x="1552710" y="2534044"/>
                  </a:cubicBezTo>
                  <a:cubicBezTo>
                    <a:pt x="1560235" y="2532286"/>
                    <a:pt x="1569015" y="2537560"/>
                    <a:pt x="1577794" y="2532286"/>
                  </a:cubicBezTo>
                  <a:lnTo>
                    <a:pt x="1582811" y="2532286"/>
                  </a:lnTo>
                  <a:cubicBezTo>
                    <a:pt x="1590336" y="2535802"/>
                    <a:pt x="1597861" y="2537560"/>
                    <a:pt x="1604132" y="2546350"/>
                  </a:cubicBezTo>
                  <a:cubicBezTo>
                    <a:pt x="1611657" y="2555140"/>
                    <a:pt x="1612911" y="2490095"/>
                    <a:pt x="1620436" y="2497126"/>
                  </a:cubicBezTo>
                  <a:cubicBezTo>
                    <a:pt x="1631724" y="2507674"/>
                    <a:pt x="1629216" y="2497126"/>
                    <a:pt x="1640503" y="2505916"/>
                  </a:cubicBezTo>
                  <a:cubicBezTo>
                    <a:pt x="1649282" y="2511191"/>
                    <a:pt x="1645520" y="2491853"/>
                    <a:pt x="1655553" y="2495369"/>
                  </a:cubicBezTo>
                  <a:cubicBezTo>
                    <a:pt x="1656807" y="2495369"/>
                    <a:pt x="1671858" y="2509433"/>
                    <a:pt x="1671858" y="2507674"/>
                  </a:cubicBezTo>
                  <a:cubicBezTo>
                    <a:pt x="1678129" y="2502401"/>
                    <a:pt x="1684400" y="2449661"/>
                    <a:pt x="1690670" y="2451419"/>
                  </a:cubicBezTo>
                  <a:cubicBezTo>
                    <a:pt x="1703212" y="2456693"/>
                    <a:pt x="1714500" y="2453177"/>
                    <a:pt x="1725788" y="2446145"/>
                  </a:cubicBezTo>
                  <a:cubicBezTo>
                    <a:pt x="1732058" y="2442629"/>
                    <a:pt x="1742092" y="2430323"/>
                    <a:pt x="1747109" y="2435597"/>
                  </a:cubicBezTo>
                  <a:cubicBezTo>
                    <a:pt x="1755888" y="2444387"/>
                    <a:pt x="1764667" y="2447903"/>
                    <a:pt x="1774701" y="2449661"/>
                  </a:cubicBezTo>
                  <a:cubicBezTo>
                    <a:pt x="1775955" y="2449661"/>
                    <a:pt x="1777209" y="2451419"/>
                    <a:pt x="1778463" y="2453177"/>
                  </a:cubicBezTo>
                  <a:cubicBezTo>
                    <a:pt x="1782226" y="2460209"/>
                    <a:pt x="1799784" y="2440871"/>
                    <a:pt x="1803547" y="2447903"/>
                  </a:cubicBezTo>
                  <a:cubicBezTo>
                    <a:pt x="1808564" y="2458451"/>
                    <a:pt x="1813580" y="2468999"/>
                    <a:pt x="1818597" y="2477789"/>
                  </a:cubicBezTo>
                  <a:cubicBezTo>
                    <a:pt x="1821106" y="2481305"/>
                    <a:pt x="1824868" y="2483063"/>
                    <a:pt x="1826122" y="2486579"/>
                  </a:cubicBezTo>
                  <a:cubicBezTo>
                    <a:pt x="1827376" y="2495369"/>
                    <a:pt x="1829885" y="2498885"/>
                    <a:pt x="1836156" y="2498885"/>
                  </a:cubicBezTo>
                  <a:cubicBezTo>
                    <a:pt x="1839918" y="2498885"/>
                    <a:pt x="1843681" y="2500643"/>
                    <a:pt x="1846189" y="2504159"/>
                  </a:cubicBezTo>
                  <a:cubicBezTo>
                    <a:pt x="1852460" y="2509433"/>
                    <a:pt x="1857477" y="2514706"/>
                    <a:pt x="1862494" y="2519981"/>
                  </a:cubicBezTo>
                  <a:cubicBezTo>
                    <a:pt x="1868764" y="2525254"/>
                    <a:pt x="1875035" y="2530529"/>
                    <a:pt x="1877544" y="2539318"/>
                  </a:cubicBezTo>
                  <a:cubicBezTo>
                    <a:pt x="1878798" y="2542834"/>
                    <a:pt x="1880052" y="2544592"/>
                    <a:pt x="1881306" y="2546350"/>
                  </a:cubicBezTo>
                  <a:cubicBezTo>
                    <a:pt x="1886323" y="2553382"/>
                    <a:pt x="1891340" y="2558656"/>
                    <a:pt x="1896357" y="2565688"/>
                  </a:cubicBezTo>
                  <a:cubicBezTo>
                    <a:pt x="1903882" y="2574478"/>
                    <a:pt x="1910152" y="2585026"/>
                    <a:pt x="1917678" y="2593816"/>
                  </a:cubicBezTo>
                  <a:cubicBezTo>
                    <a:pt x="1920186" y="2595574"/>
                    <a:pt x="1922694" y="2599090"/>
                    <a:pt x="1925203" y="2600848"/>
                  </a:cubicBezTo>
                  <a:cubicBezTo>
                    <a:pt x="1930219" y="2604364"/>
                    <a:pt x="1935236" y="2607880"/>
                    <a:pt x="1938999" y="2613154"/>
                  </a:cubicBezTo>
                  <a:cubicBezTo>
                    <a:pt x="1942761" y="2618428"/>
                    <a:pt x="1960320" y="2586784"/>
                    <a:pt x="1962828" y="2593816"/>
                  </a:cubicBezTo>
                  <a:cubicBezTo>
                    <a:pt x="1962828" y="2595574"/>
                    <a:pt x="1964082" y="2595574"/>
                    <a:pt x="1965337" y="2595574"/>
                  </a:cubicBezTo>
                  <a:cubicBezTo>
                    <a:pt x="1972862" y="2604364"/>
                    <a:pt x="1980387" y="2600848"/>
                    <a:pt x="1987912" y="2597332"/>
                  </a:cubicBezTo>
                  <a:cubicBezTo>
                    <a:pt x="1990420" y="2595574"/>
                    <a:pt x="1992929" y="2593816"/>
                    <a:pt x="1994183" y="2595574"/>
                  </a:cubicBezTo>
                  <a:cubicBezTo>
                    <a:pt x="2002962" y="2600848"/>
                    <a:pt x="2009233" y="2613154"/>
                    <a:pt x="2020521" y="2614912"/>
                  </a:cubicBezTo>
                  <a:cubicBezTo>
                    <a:pt x="2020521" y="2614912"/>
                    <a:pt x="2021775" y="2614912"/>
                    <a:pt x="2021775" y="2616670"/>
                  </a:cubicBezTo>
                  <a:cubicBezTo>
                    <a:pt x="2024283" y="2627218"/>
                    <a:pt x="2031808" y="2627218"/>
                    <a:pt x="2038079" y="2628976"/>
                  </a:cubicBezTo>
                  <a:cubicBezTo>
                    <a:pt x="2041842" y="2628976"/>
                    <a:pt x="2045604" y="2630734"/>
                    <a:pt x="2048113" y="2632492"/>
                  </a:cubicBezTo>
                  <a:cubicBezTo>
                    <a:pt x="2055638" y="2637766"/>
                    <a:pt x="2063163" y="2644798"/>
                    <a:pt x="2071942" y="2648314"/>
                  </a:cubicBezTo>
                  <a:cubicBezTo>
                    <a:pt x="2083230" y="2653588"/>
                    <a:pt x="2094517" y="2657104"/>
                    <a:pt x="2103297" y="2665894"/>
                  </a:cubicBezTo>
                  <a:cubicBezTo>
                    <a:pt x="2104551" y="2665894"/>
                    <a:pt x="2105805" y="2665894"/>
                    <a:pt x="2105805" y="2667652"/>
                  </a:cubicBezTo>
                  <a:cubicBezTo>
                    <a:pt x="2109568" y="2671168"/>
                    <a:pt x="2115839" y="2672925"/>
                    <a:pt x="2118347" y="2678200"/>
                  </a:cubicBezTo>
                  <a:cubicBezTo>
                    <a:pt x="2122109" y="2688748"/>
                    <a:pt x="2132143" y="2686990"/>
                    <a:pt x="2137160" y="2695779"/>
                  </a:cubicBezTo>
                  <a:lnTo>
                    <a:pt x="2138414" y="2695779"/>
                  </a:lnTo>
                  <a:cubicBezTo>
                    <a:pt x="2143431" y="2695779"/>
                    <a:pt x="2148447" y="2697538"/>
                    <a:pt x="2154718" y="2697538"/>
                  </a:cubicBezTo>
                  <a:cubicBezTo>
                    <a:pt x="2157227" y="2695779"/>
                    <a:pt x="2160989" y="2692263"/>
                    <a:pt x="2163497" y="2692263"/>
                  </a:cubicBezTo>
                  <a:cubicBezTo>
                    <a:pt x="2174785" y="2697538"/>
                    <a:pt x="2186073" y="2697538"/>
                    <a:pt x="2193598" y="2683473"/>
                  </a:cubicBezTo>
                  <a:cubicBezTo>
                    <a:pt x="2194852" y="2681715"/>
                    <a:pt x="2197360" y="2681715"/>
                    <a:pt x="2199869" y="2681715"/>
                  </a:cubicBezTo>
                  <a:lnTo>
                    <a:pt x="2209902" y="2681715"/>
                  </a:lnTo>
                  <a:cubicBezTo>
                    <a:pt x="2221190" y="2678200"/>
                    <a:pt x="2231224" y="2674683"/>
                    <a:pt x="2242511" y="2672925"/>
                  </a:cubicBezTo>
                  <a:cubicBezTo>
                    <a:pt x="2247528" y="2671168"/>
                    <a:pt x="2253799" y="2674683"/>
                    <a:pt x="2258815" y="2676442"/>
                  </a:cubicBezTo>
                  <a:cubicBezTo>
                    <a:pt x="2263832" y="2678200"/>
                    <a:pt x="2268849" y="2678200"/>
                    <a:pt x="2273866" y="2678200"/>
                  </a:cubicBezTo>
                  <a:cubicBezTo>
                    <a:pt x="2280136" y="2678200"/>
                    <a:pt x="2285153" y="2674683"/>
                    <a:pt x="2291424" y="2674683"/>
                  </a:cubicBezTo>
                  <a:cubicBezTo>
                    <a:pt x="2296441" y="2672925"/>
                    <a:pt x="2302712" y="2672925"/>
                    <a:pt x="2307729" y="2671168"/>
                  </a:cubicBezTo>
                  <a:cubicBezTo>
                    <a:pt x="2319016" y="2667652"/>
                    <a:pt x="2329050" y="2664135"/>
                    <a:pt x="2340337" y="2662378"/>
                  </a:cubicBezTo>
                  <a:cubicBezTo>
                    <a:pt x="2347863" y="2602606"/>
                    <a:pt x="2346608" y="2532286"/>
                    <a:pt x="2346608" y="2460209"/>
                  </a:cubicBezTo>
                  <a:close/>
                </a:path>
              </a:pathLst>
            </a:custGeom>
            <a:blipFill>
              <a:blip r:embed="rId6" cstate="email">
                <a:extLst>
                  <a:ext uri="{28A0092B-C50C-407E-A947-70E740481C1C}">
                    <a14:useLocalDpi xmlns:a14="http://schemas.microsoft.com/office/drawing/2010/main"/>
                  </a:ext>
                </a:extLst>
              </a:blip>
              <a:stretch>
                <a:fillRect/>
              </a:stretch>
            </a:blipFill>
          </p:spPr>
        </p:sp>
      </p:grpSp>
      <p:sp>
        <p:nvSpPr>
          <p:cNvPr id="40" name="TextBox 40"/>
          <p:cNvSpPr txBox="1"/>
          <p:nvPr/>
        </p:nvSpPr>
        <p:spPr>
          <a:xfrm>
            <a:off x="1374729" y="2266763"/>
            <a:ext cx="8967789" cy="7063273"/>
          </a:xfrm>
          <a:prstGeom prst="rect">
            <a:avLst/>
          </a:prstGeom>
        </p:spPr>
        <p:txBody>
          <a:bodyPr lIns="0" tIns="0" rIns="0" bIns="0" rtlCol="0" anchor="t">
            <a:spAutoFit/>
          </a:bodyPr>
          <a:lstStyle/>
          <a:p>
            <a:pPr algn="just">
              <a:lnSpc>
                <a:spcPts val="2800"/>
              </a:lnSpc>
            </a:pPr>
            <a:r>
              <a:rPr lang="en-US" sz="2000" b="1">
                <a:solidFill>
                  <a:srgbClr val="FF66C4"/>
                </a:solidFill>
                <a:latin typeface="Poppins Bold"/>
                <a:ea typeface="Poppins Bold"/>
                <a:cs typeface="Poppins Bold"/>
                <a:sym typeface="Poppins Bold"/>
              </a:rPr>
              <a:t>BRUTE FORCE</a:t>
            </a:r>
            <a:r>
              <a:rPr lang="en-US" sz="2000">
                <a:solidFill>
                  <a:srgbClr val="172406"/>
                </a:solidFill>
                <a:latin typeface="Poppins"/>
                <a:ea typeface="Poppins"/>
                <a:cs typeface="Poppins"/>
                <a:sym typeface="Poppins"/>
              </a:rPr>
              <a:t> adalah metode penyelesaian masalah yang melibatkan pencarian semua kemungkinan solusi untuk menemukan solusi yang tepat. Brute force </a:t>
            </a:r>
            <a:r>
              <a:rPr lang="en-US" sz="2000" u="sng">
                <a:solidFill>
                  <a:srgbClr val="172406"/>
                </a:solidFill>
                <a:latin typeface="Poppins"/>
                <a:ea typeface="Poppins"/>
                <a:cs typeface="Poppins"/>
                <a:sym typeface="Poppins"/>
              </a:rPr>
              <a:t>sering digunakan</a:t>
            </a:r>
            <a:r>
              <a:rPr lang="en-US" sz="2000">
                <a:solidFill>
                  <a:srgbClr val="172406"/>
                </a:solidFill>
                <a:latin typeface="Poppins"/>
                <a:ea typeface="Poppins"/>
                <a:cs typeface="Poppins"/>
                <a:sym typeface="Poppins"/>
              </a:rPr>
              <a:t> ketika tidak ada algoritma yang lebih efisien tersedia, atau ketika masalahnya cukup kecil.</a:t>
            </a:r>
          </a:p>
          <a:p>
            <a:pPr algn="just">
              <a:lnSpc>
                <a:spcPts val="2800"/>
              </a:lnSpc>
            </a:pPr>
            <a:endParaRPr lang="en-US" sz="2000">
              <a:solidFill>
                <a:srgbClr val="172406"/>
              </a:solidFill>
              <a:latin typeface="Poppins"/>
              <a:ea typeface="Poppins"/>
              <a:cs typeface="Poppins"/>
              <a:sym typeface="Poppins"/>
            </a:endParaRPr>
          </a:p>
          <a:p>
            <a:pPr algn="just">
              <a:lnSpc>
                <a:spcPts val="2800"/>
              </a:lnSpc>
            </a:pPr>
            <a:r>
              <a:rPr lang="en-US" sz="2000" b="1">
                <a:solidFill>
                  <a:srgbClr val="FF66C4"/>
                </a:solidFill>
                <a:latin typeface="Poppins Bold"/>
                <a:ea typeface="Poppins Bold"/>
                <a:cs typeface="Poppins Bold"/>
                <a:sym typeface="Poppins Bold"/>
              </a:rPr>
              <a:t>GARIS</a:t>
            </a:r>
            <a:r>
              <a:rPr lang="en-US" sz="2000">
                <a:solidFill>
                  <a:srgbClr val="172406"/>
                </a:solidFill>
                <a:latin typeface="Poppins"/>
                <a:ea typeface="Poppins"/>
                <a:cs typeface="Poppins"/>
                <a:sym typeface="Poppins"/>
              </a:rPr>
              <a:t> merupakan kumpulan titik-titik yang terletak dalam satu dimensi dan memiliki panjang tak terhingga, tetapi tidak memiliki lebar atau ketebalan. Garis biasanya digambarkan sebagai jalur lurus yang menghubungkan dua titik, dan dapat diperpanjang ke kedua arah tanpa batas.</a:t>
            </a:r>
          </a:p>
          <a:p>
            <a:pPr algn="just">
              <a:lnSpc>
                <a:spcPts val="2800"/>
              </a:lnSpc>
            </a:pPr>
            <a:endParaRPr lang="en-US" sz="2000">
              <a:solidFill>
                <a:srgbClr val="172406"/>
              </a:solidFill>
              <a:latin typeface="Poppins"/>
              <a:ea typeface="Poppins"/>
              <a:cs typeface="Poppins"/>
              <a:sym typeface="Poppins"/>
            </a:endParaRPr>
          </a:p>
          <a:p>
            <a:pPr algn="just">
              <a:lnSpc>
                <a:spcPts val="2800"/>
              </a:lnSpc>
            </a:pPr>
            <a:r>
              <a:rPr lang="en-US" sz="2000" b="1">
                <a:solidFill>
                  <a:srgbClr val="FF66C4"/>
                </a:solidFill>
                <a:latin typeface="Poppins Bold"/>
                <a:ea typeface="Poppins Bold"/>
                <a:cs typeface="Poppins Bold"/>
                <a:sym typeface="Poppins Bold"/>
              </a:rPr>
              <a:t>ALGORITMA PEMBENTUKAN GARIS</a:t>
            </a:r>
            <a:r>
              <a:rPr lang="en-US" sz="2000">
                <a:solidFill>
                  <a:srgbClr val="172406"/>
                </a:solidFill>
                <a:latin typeface="Poppins"/>
                <a:ea typeface="Poppins"/>
                <a:cs typeface="Poppins"/>
                <a:sym typeface="Poppins"/>
              </a:rPr>
              <a:t> merupakan algoritma yang digunakan untuk menentukan titik-titik pada garis yang dibentuk oleh dua titik yang berbeda.</a:t>
            </a:r>
          </a:p>
          <a:p>
            <a:pPr algn="just">
              <a:lnSpc>
                <a:spcPts val="2800"/>
              </a:lnSpc>
            </a:pPr>
            <a:endParaRPr lang="en-US" sz="2000">
              <a:solidFill>
                <a:srgbClr val="172406"/>
              </a:solidFill>
              <a:latin typeface="Poppins"/>
              <a:ea typeface="Poppins"/>
              <a:cs typeface="Poppins"/>
              <a:sym typeface="Poppins"/>
            </a:endParaRPr>
          </a:p>
          <a:p>
            <a:pPr algn="just">
              <a:lnSpc>
                <a:spcPts val="2800"/>
              </a:lnSpc>
            </a:pPr>
            <a:r>
              <a:rPr lang="en-US" sz="2000" b="1">
                <a:solidFill>
                  <a:srgbClr val="FF66C4"/>
                </a:solidFill>
                <a:latin typeface="Poppins Bold"/>
                <a:ea typeface="Poppins Bold"/>
                <a:cs typeface="Poppins Bold"/>
                <a:sym typeface="Poppins Bold"/>
              </a:rPr>
              <a:t>ALGORITMA BRUTE-FORCE</a:t>
            </a:r>
            <a:r>
              <a:rPr lang="en-US" sz="2000" b="1">
                <a:solidFill>
                  <a:srgbClr val="172406"/>
                </a:solidFill>
                <a:latin typeface="Poppins Bold"/>
                <a:ea typeface="Poppins Bold"/>
                <a:cs typeface="Poppins Bold"/>
                <a:sym typeface="Poppins Bold"/>
              </a:rPr>
              <a:t> </a:t>
            </a:r>
            <a:r>
              <a:rPr lang="en-US" sz="2000">
                <a:solidFill>
                  <a:srgbClr val="172406"/>
                </a:solidFill>
                <a:latin typeface="Poppins"/>
                <a:ea typeface="Poppins"/>
                <a:cs typeface="Poppins"/>
                <a:sym typeface="Poppins"/>
              </a:rPr>
              <a:t>merupakan pendekatan penyelesaian masalah yang sangat sederhana seperti mencari solusi dengan mencoba semua kemungkinan yang ada, namun seringkali kurang efisien. Intinya, algoritma ini mencoba semua kemungkinan solusi yang ada satu per satu hingga menemukan solusi yang tepat.</a:t>
            </a:r>
          </a:p>
        </p:txBody>
      </p:sp>
      <p:sp>
        <p:nvSpPr>
          <p:cNvPr id="41" name="TextBox 41"/>
          <p:cNvSpPr txBox="1"/>
          <p:nvPr/>
        </p:nvSpPr>
        <p:spPr>
          <a:xfrm>
            <a:off x="1028700" y="1219705"/>
            <a:ext cx="9659847" cy="700142"/>
          </a:xfrm>
          <a:prstGeom prst="rect">
            <a:avLst/>
          </a:prstGeom>
        </p:spPr>
        <p:txBody>
          <a:bodyPr lIns="0" tIns="0" rIns="0" bIns="0" rtlCol="0" anchor="t">
            <a:spAutoFit/>
          </a:bodyPr>
          <a:lstStyle/>
          <a:p>
            <a:pPr algn="just">
              <a:lnSpc>
                <a:spcPts val="2780"/>
              </a:lnSpc>
            </a:pPr>
            <a:r>
              <a:rPr lang="en-US" sz="2224" b="1">
                <a:solidFill>
                  <a:srgbClr val="FFFFFF"/>
                </a:solidFill>
                <a:latin typeface="Montserrat Bold"/>
                <a:ea typeface="Montserrat Bold"/>
                <a:cs typeface="Montserrat Bold"/>
                <a:sym typeface="Montserrat Bold"/>
              </a:rPr>
              <a:t>APA ITU BRUTE-FORCE? GARIS? ALGORITMA PEMBENTUKAN GARIS?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55756" y="0"/>
            <a:ext cx="8840808" cy="10287000"/>
            <a:chOff x="0" y="0"/>
            <a:chExt cx="2328443" cy="2709333"/>
          </a:xfrm>
        </p:grpSpPr>
        <p:sp>
          <p:nvSpPr>
            <p:cNvPr id="3" name="Freeform 3"/>
            <p:cNvSpPr/>
            <p:nvPr/>
          </p:nvSpPr>
          <p:spPr>
            <a:xfrm>
              <a:off x="0" y="0"/>
              <a:ext cx="2328443" cy="2709333"/>
            </a:xfrm>
            <a:custGeom>
              <a:avLst/>
              <a:gdLst/>
              <a:ahLst/>
              <a:cxnLst/>
              <a:rect l="l" t="t" r="r" b="b"/>
              <a:pathLst>
                <a:path w="2328443" h="2709333">
                  <a:moveTo>
                    <a:pt x="0" y="0"/>
                  </a:moveTo>
                  <a:lnTo>
                    <a:pt x="2328443" y="0"/>
                  </a:lnTo>
                  <a:lnTo>
                    <a:pt x="2328443" y="2709333"/>
                  </a:lnTo>
                  <a:lnTo>
                    <a:pt x="0" y="2709333"/>
                  </a:lnTo>
                  <a:close/>
                </a:path>
              </a:pathLst>
            </a:custGeom>
            <a:solidFill>
              <a:srgbClr val="FF66C4"/>
            </a:solidFill>
          </p:spPr>
        </p:sp>
        <p:sp>
          <p:nvSpPr>
            <p:cNvPr id="4" name="TextBox 4"/>
            <p:cNvSpPr txBox="1"/>
            <p:nvPr/>
          </p:nvSpPr>
          <p:spPr>
            <a:xfrm>
              <a:off x="0" y="-66675"/>
              <a:ext cx="2328443" cy="277600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922545" y="2121998"/>
            <a:ext cx="7336755" cy="6166595"/>
            <a:chOff x="0" y="0"/>
            <a:chExt cx="1136655" cy="955367"/>
          </a:xfrm>
        </p:grpSpPr>
        <p:sp>
          <p:nvSpPr>
            <p:cNvPr id="6" name="Freeform 6"/>
            <p:cNvSpPr/>
            <p:nvPr/>
          </p:nvSpPr>
          <p:spPr>
            <a:xfrm>
              <a:off x="0" y="0"/>
              <a:ext cx="1136655" cy="955367"/>
            </a:xfrm>
            <a:custGeom>
              <a:avLst/>
              <a:gdLst/>
              <a:ahLst/>
              <a:cxnLst/>
              <a:rect l="l" t="t" r="r" b="b"/>
              <a:pathLst>
                <a:path w="1136655" h="955367">
                  <a:moveTo>
                    <a:pt x="24270" y="0"/>
                  </a:moveTo>
                  <a:lnTo>
                    <a:pt x="1112385" y="0"/>
                  </a:lnTo>
                  <a:cubicBezTo>
                    <a:pt x="1118822" y="0"/>
                    <a:pt x="1124995" y="2557"/>
                    <a:pt x="1129547" y="7109"/>
                  </a:cubicBezTo>
                  <a:cubicBezTo>
                    <a:pt x="1134098" y="11660"/>
                    <a:pt x="1136655" y="17833"/>
                    <a:pt x="1136655" y="24270"/>
                  </a:cubicBezTo>
                  <a:lnTo>
                    <a:pt x="1136655" y="931097"/>
                  </a:lnTo>
                  <a:cubicBezTo>
                    <a:pt x="1136655" y="937534"/>
                    <a:pt x="1134098" y="943707"/>
                    <a:pt x="1129547" y="948258"/>
                  </a:cubicBezTo>
                  <a:cubicBezTo>
                    <a:pt x="1124995" y="952810"/>
                    <a:pt x="1118822" y="955367"/>
                    <a:pt x="1112385" y="955367"/>
                  </a:cubicBezTo>
                  <a:lnTo>
                    <a:pt x="24270" y="955367"/>
                  </a:lnTo>
                  <a:cubicBezTo>
                    <a:pt x="17833" y="955367"/>
                    <a:pt x="11660" y="952810"/>
                    <a:pt x="7109" y="948258"/>
                  </a:cubicBezTo>
                  <a:cubicBezTo>
                    <a:pt x="2557" y="943707"/>
                    <a:pt x="0" y="937534"/>
                    <a:pt x="0" y="931097"/>
                  </a:cubicBezTo>
                  <a:lnTo>
                    <a:pt x="0" y="24270"/>
                  </a:lnTo>
                  <a:cubicBezTo>
                    <a:pt x="0" y="17833"/>
                    <a:pt x="2557" y="11660"/>
                    <a:pt x="7109" y="7109"/>
                  </a:cubicBezTo>
                  <a:cubicBezTo>
                    <a:pt x="11660" y="2557"/>
                    <a:pt x="17833" y="0"/>
                    <a:pt x="24270" y="0"/>
                  </a:cubicBezTo>
                  <a:close/>
                </a:path>
              </a:pathLst>
            </a:custGeom>
            <a:blipFill>
              <a:blip r:embed="rId3" cstate="email">
                <a:extLst>
                  <a:ext uri="{28A0092B-C50C-407E-A947-70E740481C1C}">
                    <a14:useLocalDpi xmlns:a14="http://schemas.microsoft.com/office/drawing/2010/main"/>
                  </a:ext>
                </a:extLst>
              </a:blip>
              <a:stretch>
                <a:fillRect/>
              </a:stretch>
            </a:blipFill>
            <a:ln w="38100" cap="rnd">
              <a:solidFill>
                <a:srgbClr val="FF66C4"/>
              </a:solidFill>
              <a:prstDash val="solid"/>
              <a:round/>
            </a:ln>
          </p:spPr>
        </p:sp>
      </p:grpSp>
      <p:sp>
        <p:nvSpPr>
          <p:cNvPr id="7" name="TextBox 7"/>
          <p:cNvSpPr txBox="1"/>
          <p:nvPr/>
        </p:nvSpPr>
        <p:spPr>
          <a:xfrm>
            <a:off x="1028700" y="5447644"/>
            <a:ext cx="8282239" cy="2482464"/>
          </a:xfrm>
          <a:prstGeom prst="rect">
            <a:avLst/>
          </a:prstGeom>
        </p:spPr>
        <p:txBody>
          <a:bodyPr lIns="0" tIns="0" rIns="0" bIns="0" rtlCol="0" anchor="t">
            <a:spAutoFit/>
          </a:bodyPr>
          <a:lstStyle/>
          <a:p>
            <a:pPr marL="431801" lvl="1" indent="-215900" algn="l">
              <a:lnSpc>
                <a:spcPts val="2800"/>
              </a:lnSpc>
              <a:buFont typeface="Arial"/>
              <a:buChar char="•"/>
            </a:pPr>
            <a:r>
              <a:rPr lang="en-US" sz="2000" b="1">
                <a:solidFill>
                  <a:srgbClr val="000000"/>
                </a:solidFill>
                <a:latin typeface="Poppins Bold"/>
                <a:ea typeface="Poppins Bold"/>
                <a:cs typeface="Poppins Bold"/>
                <a:sym typeface="Poppins Bold"/>
              </a:rPr>
              <a:t>Kesederhanaan :</a:t>
            </a:r>
            <a:r>
              <a:rPr lang="en-US" sz="2000">
                <a:solidFill>
                  <a:srgbClr val="000000"/>
                </a:solidFill>
                <a:latin typeface="Poppins"/>
                <a:ea typeface="Poppins"/>
                <a:cs typeface="Poppins"/>
                <a:sym typeface="Poppins"/>
              </a:rPr>
              <a:t> Mudah dipahami dan diimplementasikan</a:t>
            </a:r>
          </a:p>
          <a:p>
            <a:pPr marL="431801" lvl="1" indent="-215900" algn="l">
              <a:lnSpc>
                <a:spcPts val="2800"/>
              </a:lnSpc>
              <a:buFont typeface="Arial"/>
              <a:buChar char="•"/>
            </a:pPr>
            <a:r>
              <a:rPr lang="en-US" sz="2000" b="1">
                <a:solidFill>
                  <a:srgbClr val="000000"/>
                </a:solidFill>
                <a:latin typeface="Poppins Bold"/>
                <a:ea typeface="Poppins Bold"/>
                <a:cs typeface="Poppins Bold"/>
                <a:sym typeface="Poppins Bold"/>
              </a:rPr>
              <a:t>Fleksibilitas :</a:t>
            </a:r>
            <a:r>
              <a:rPr lang="en-US" sz="2000">
                <a:solidFill>
                  <a:srgbClr val="000000"/>
                </a:solidFill>
                <a:latin typeface="Poppins"/>
                <a:ea typeface="Poppins"/>
                <a:cs typeface="Poppins"/>
                <a:sym typeface="Poppins"/>
              </a:rPr>
              <a:t> Dapat diterapkan pada berbagai masalah, terutama untuk masalah dengan skala kecil </a:t>
            </a:r>
          </a:p>
          <a:p>
            <a:pPr marL="431801" lvl="1" indent="-215900" algn="l">
              <a:lnSpc>
                <a:spcPts val="2800"/>
              </a:lnSpc>
              <a:buFont typeface="Arial"/>
              <a:buChar char="•"/>
            </a:pPr>
            <a:r>
              <a:rPr lang="en-US" sz="2000" b="1">
                <a:solidFill>
                  <a:srgbClr val="000000"/>
                </a:solidFill>
                <a:latin typeface="Poppins Bold"/>
                <a:ea typeface="Poppins Bold"/>
                <a:cs typeface="Poppins Bold"/>
                <a:sym typeface="Poppins Bold"/>
              </a:rPr>
              <a:t>Optimal untuk Dataset Kecil :</a:t>
            </a:r>
            <a:r>
              <a:rPr lang="en-US" sz="2000">
                <a:solidFill>
                  <a:srgbClr val="000000"/>
                </a:solidFill>
                <a:latin typeface="Poppins"/>
                <a:ea typeface="Poppins"/>
                <a:cs typeface="Poppins"/>
                <a:sym typeface="Poppins"/>
              </a:rPr>
              <a:t> Efisien untuk set data yang kecil.</a:t>
            </a:r>
          </a:p>
          <a:p>
            <a:pPr marL="431801" lvl="1" indent="-215900" algn="l">
              <a:lnSpc>
                <a:spcPts val="2800"/>
              </a:lnSpc>
              <a:buFont typeface="Arial"/>
              <a:buChar char="•"/>
            </a:pPr>
            <a:r>
              <a:rPr lang="en-US" sz="2000" b="1">
                <a:solidFill>
                  <a:srgbClr val="000000"/>
                </a:solidFill>
                <a:latin typeface="Poppins Bold"/>
                <a:ea typeface="Poppins Bold"/>
                <a:cs typeface="Poppins Bold"/>
                <a:sym typeface="Poppins Bold"/>
              </a:rPr>
              <a:t>Benchmark : </a:t>
            </a:r>
            <a:r>
              <a:rPr lang="en-US" sz="2000">
                <a:solidFill>
                  <a:srgbClr val="000000"/>
                </a:solidFill>
                <a:latin typeface="Poppins"/>
                <a:ea typeface="Poppins"/>
                <a:cs typeface="Poppins"/>
                <a:sym typeface="Poppins"/>
              </a:rPr>
              <a:t>Dasar perbandingan untuk mengukur efisiensi algoritma lain yang lebih canggih. </a:t>
            </a:r>
          </a:p>
        </p:txBody>
      </p:sp>
      <p:grpSp>
        <p:nvGrpSpPr>
          <p:cNvPr id="8" name="Group 8"/>
          <p:cNvGrpSpPr/>
          <p:nvPr/>
        </p:nvGrpSpPr>
        <p:grpSpPr>
          <a:xfrm>
            <a:off x="-2515407" y="2121998"/>
            <a:ext cx="3282022" cy="6166595"/>
            <a:chOff x="0" y="0"/>
            <a:chExt cx="864401" cy="1624124"/>
          </a:xfrm>
        </p:grpSpPr>
        <p:sp>
          <p:nvSpPr>
            <p:cNvPr id="9" name="Freeform 9"/>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10" name="TextBox 10"/>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sp>
        <p:nvSpPr>
          <p:cNvPr id="11" name="Freeform 11"/>
          <p:cNvSpPr/>
          <p:nvPr/>
        </p:nvSpPr>
        <p:spPr>
          <a:xfrm>
            <a:off x="8120400" y="-109662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355555" y="942070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301161" y="434342"/>
            <a:ext cx="3458912" cy="594358"/>
            <a:chOff x="0" y="0"/>
            <a:chExt cx="4611883" cy="792477"/>
          </a:xfrm>
        </p:grpSpPr>
        <p:grpSp>
          <p:nvGrpSpPr>
            <p:cNvPr id="14" name="Group 14"/>
            <p:cNvGrpSpPr/>
            <p:nvPr/>
          </p:nvGrpSpPr>
          <p:grpSpPr>
            <a:xfrm>
              <a:off x="448514" y="0"/>
              <a:ext cx="4163369" cy="792477"/>
              <a:chOff x="0" y="0"/>
              <a:chExt cx="958956" cy="182533"/>
            </a:xfrm>
          </p:grpSpPr>
          <p:sp>
            <p:nvSpPr>
              <p:cNvPr id="15" name="Freeform 15"/>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16" name="TextBox 16"/>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0" y="20797"/>
              <a:ext cx="167531" cy="16753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9" name="TextBox 19"/>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0" y="314011"/>
              <a:ext cx="164455" cy="16445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3075" y="605466"/>
              <a:ext cx="164455" cy="16445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26" name="TextBox 26"/>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27" name="Group 27"/>
          <p:cNvGrpSpPr/>
          <p:nvPr/>
        </p:nvGrpSpPr>
        <p:grpSpPr>
          <a:xfrm>
            <a:off x="12204161" y="335398"/>
            <a:ext cx="7173409" cy="693302"/>
            <a:chOff x="0" y="0"/>
            <a:chExt cx="9564545" cy="924403"/>
          </a:xfrm>
        </p:grpSpPr>
        <p:grpSp>
          <p:nvGrpSpPr>
            <p:cNvPr id="28" name="Group 28"/>
            <p:cNvGrpSpPr/>
            <p:nvPr/>
          </p:nvGrpSpPr>
          <p:grpSpPr>
            <a:xfrm>
              <a:off x="6757562" y="0"/>
              <a:ext cx="2806983" cy="924403"/>
              <a:chOff x="0" y="0"/>
              <a:chExt cx="554466" cy="182598"/>
            </a:xfrm>
          </p:grpSpPr>
          <p:sp>
            <p:nvSpPr>
              <p:cNvPr id="29" name="Freeform 29"/>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30" name="TextBox 30"/>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31" name="Group 31"/>
            <p:cNvGrpSpPr/>
            <p:nvPr/>
          </p:nvGrpSpPr>
          <p:grpSpPr>
            <a:xfrm>
              <a:off x="5476494" y="0"/>
              <a:ext cx="1007145" cy="924403"/>
              <a:chOff x="0" y="0"/>
              <a:chExt cx="223278" cy="204934"/>
            </a:xfrm>
          </p:grpSpPr>
          <p:sp>
            <p:nvSpPr>
              <p:cNvPr id="32" name="Freeform 32"/>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33" name="TextBox 33"/>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34" name="Freeform 34"/>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6"/>
              <a:stretch>
                <a:fillRect/>
              </a:stretch>
            </a:blipFill>
            <a:ln cap="sq">
              <a:noFill/>
              <a:prstDash val="solid"/>
              <a:miter/>
            </a:ln>
          </p:spPr>
        </p:sp>
        <p:sp>
          <p:nvSpPr>
            <p:cNvPr id="35" name="TextBox 35"/>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FFFF"/>
                  </a:solidFill>
                  <a:latin typeface="Poppins Bold"/>
                  <a:ea typeface="Poppins Bold"/>
                  <a:cs typeface="Poppins Bold"/>
                  <a:sym typeface="Poppins Bold"/>
                </a:rPr>
                <a:t>Universitas Putra Bangsa</a:t>
              </a:r>
            </a:p>
          </p:txBody>
        </p:sp>
      </p:grpSp>
      <p:grpSp>
        <p:nvGrpSpPr>
          <p:cNvPr id="36" name="Group 36"/>
          <p:cNvGrpSpPr/>
          <p:nvPr/>
        </p:nvGrpSpPr>
        <p:grpSpPr>
          <a:xfrm>
            <a:off x="17259300" y="9258300"/>
            <a:ext cx="2179141" cy="574720"/>
            <a:chOff x="0" y="0"/>
            <a:chExt cx="2905521" cy="766294"/>
          </a:xfrm>
        </p:grpSpPr>
        <p:grpSp>
          <p:nvGrpSpPr>
            <p:cNvPr id="37" name="Group 37"/>
            <p:cNvGrpSpPr/>
            <p:nvPr/>
          </p:nvGrpSpPr>
          <p:grpSpPr>
            <a:xfrm>
              <a:off x="0" y="0"/>
              <a:ext cx="2905521" cy="766294"/>
              <a:chOff x="0" y="0"/>
              <a:chExt cx="573930" cy="151367"/>
            </a:xfrm>
          </p:grpSpPr>
          <p:sp>
            <p:nvSpPr>
              <p:cNvPr id="38" name="Freeform 38"/>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9" name="TextBox 39"/>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40" name="TextBox 40"/>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sp>
        <p:nvSpPr>
          <p:cNvPr id="41" name="TextBox 41"/>
          <p:cNvSpPr txBox="1"/>
          <p:nvPr/>
        </p:nvSpPr>
        <p:spPr>
          <a:xfrm>
            <a:off x="1028700" y="1221831"/>
            <a:ext cx="8282239" cy="700142"/>
          </a:xfrm>
          <a:prstGeom prst="rect">
            <a:avLst/>
          </a:prstGeom>
        </p:spPr>
        <p:txBody>
          <a:bodyPr lIns="0" tIns="0" rIns="0" bIns="0" rtlCol="0" anchor="t">
            <a:spAutoFit/>
          </a:bodyPr>
          <a:lstStyle/>
          <a:p>
            <a:pPr algn="just">
              <a:lnSpc>
                <a:spcPts val="2780"/>
              </a:lnSpc>
            </a:pPr>
            <a:r>
              <a:rPr lang="en-US" sz="2224" b="1">
                <a:solidFill>
                  <a:srgbClr val="000000"/>
                </a:solidFill>
                <a:latin typeface="Montserrat Bold"/>
                <a:ea typeface="Montserrat Bold"/>
                <a:cs typeface="Montserrat Bold"/>
                <a:sym typeface="Montserrat Bold"/>
              </a:rPr>
              <a:t>PENTINGNYA PENGGUNAAN ALGORITMA BRUTE-FORCE DALAM PEMBENTUKAN GARIS</a:t>
            </a:r>
          </a:p>
        </p:txBody>
      </p:sp>
      <p:sp>
        <p:nvSpPr>
          <p:cNvPr id="42" name="TextBox 42"/>
          <p:cNvSpPr txBox="1"/>
          <p:nvPr/>
        </p:nvSpPr>
        <p:spPr>
          <a:xfrm>
            <a:off x="1028700" y="4915535"/>
            <a:ext cx="5574524" cy="398759"/>
          </a:xfrm>
          <a:prstGeom prst="rect">
            <a:avLst/>
          </a:prstGeom>
        </p:spPr>
        <p:txBody>
          <a:bodyPr lIns="0" tIns="0" rIns="0" bIns="0" rtlCol="0" anchor="t">
            <a:spAutoFit/>
          </a:bodyPr>
          <a:lstStyle/>
          <a:p>
            <a:pPr algn="l">
              <a:lnSpc>
                <a:spcPts val="3220"/>
              </a:lnSpc>
            </a:pPr>
            <a:r>
              <a:rPr lang="en-US" sz="2300" b="1">
                <a:solidFill>
                  <a:srgbClr val="FF66C4"/>
                </a:solidFill>
                <a:latin typeface="Poppins Bold"/>
                <a:ea typeface="Poppins Bold"/>
                <a:cs typeface="Poppins Bold"/>
                <a:sym typeface="Poppins Bold"/>
              </a:rPr>
              <a:t>Kelebihan Algoritma Brute-Force :</a:t>
            </a:r>
          </a:p>
        </p:txBody>
      </p:sp>
      <p:sp>
        <p:nvSpPr>
          <p:cNvPr id="43" name="TextBox 43"/>
          <p:cNvSpPr txBox="1"/>
          <p:nvPr/>
        </p:nvSpPr>
        <p:spPr>
          <a:xfrm>
            <a:off x="1028700" y="2055323"/>
            <a:ext cx="8282239" cy="2482464"/>
          </a:xfrm>
          <a:prstGeom prst="rect">
            <a:avLst/>
          </a:prstGeom>
        </p:spPr>
        <p:txBody>
          <a:bodyPr lIns="0" tIns="0" rIns="0" bIns="0" rtlCol="0" anchor="t">
            <a:spAutoFit/>
          </a:bodyPr>
          <a:lstStyle/>
          <a:p>
            <a:pPr algn="just">
              <a:lnSpc>
                <a:spcPts val="2800"/>
              </a:lnSpc>
            </a:pPr>
            <a:r>
              <a:rPr lang="en-US" sz="2000">
                <a:solidFill>
                  <a:srgbClr val="000000"/>
                </a:solidFill>
                <a:latin typeface="Poppins"/>
                <a:ea typeface="Poppins"/>
                <a:cs typeface="Poppins"/>
                <a:sym typeface="Poppins"/>
              </a:rPr>
              <a:t>Algoritma </a:t>
            </a:r>
            <a:r>
              <a:rPr lang="en-US" sz="2000" b="1" i="1">
                <a:solidFill>
                  <a:srgbClr val="FF66C4"/>
                </a:solidFill>
                <a:latin typeface="Poppins Bold Italics"/>
                <a:ea typeface="Poppins Bold Italics"/>
                <a:cs typeface="Poppins Bold Italics"/>
                <a:sym typeface="Poppins Bold Italics"/>
              </a:rPr>
              <a:t>brute-force</a:t>
            </a:r>
            <a:r>
              <a:rPr lang="en-US" sz="2000">
                <a:solidFill>
                  <a:srgbClr val="000000"/>
                </a:solidFill>
                <a:latin typeface="Poppins"/>
                <a:ea typeface="Poppins"/>
                <a:cs typeface="Poppins"/>
                <a:sym typeface="Poppins"/>
              </a:rPr>
              <a:t> sangat penting dalam pembentukan garis karena pendekatannya yang sistematis untuk mencoba semua kemungkinan. Hal ini memastikan solusi yang akurat, terutama dalam konteks permasalahan geometri komputasi. Brute-force juga berfungsi sebagai langkah awal untuk memahami dasar logika pembentukan garis, sebelum beralih ke algoritma yang lebih efisien.</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55756" y="0"/>
            <a:ext cx="8840808" cy="10287000"/>
            <a:chOff x="0" y="0"/>
            <a:chExt cx="2328443" cy="2709333"/>
          </a:xfrm>
        </p:grpSpPr>
        <p:sp>
          <p:nvSpPr>
            <p:cNvPr id="3" name="Freeform 3"/>
            <p:cNvSpPr/>
            <p:nvPr/>
          </p:nvSpPr>
          <p:spPr>
            <a:xfrm>
              <a:off x="0" y="0"/>
              <a:ext cx="2328443" cy="2709333"/>
            </a:xfrm>
            <a:custGeom>
              <a:avLst/>
              <a:gdLst/>
              <a:ahLst/>
              <a:cxnLst/>
              <a:rect l="l" t="t" r="r" b="b"/>
              <a:pathLst>
                <a:path w="2328443" h="2709333">
                  <a:moveTo>
                    <a:pt x="0" y="0"/>
                  </a:moveTo>
                  <a:lnTo>
                    <a:pt x="2328443" y="0"/>
                  </a:lnTo>
                  <a:lnTo>
                    <a:pt x="2328443" y="2709333"/>
                  </a:lnTo>
                  <a:lnTo>
                    <a:pt x="0" y="2709333"/>
                  </a:lnTo>
                  <a:close/>
                </a:path>
              </a:pathLst>
            </a:custGeom>
            <a:solidFill>
              <a:srgbClr val="FF66C4"/>
            </a:solidFill>
          </p:spPr>
        </p:sp>
        <p:sp>
          <p:nvSpPr>
            <p:cNvPr id="4" name="TextBox 4"/>
            <p:cNvSpPr txBox="1"/>
            <p:nvPr/>
          </p:nvSpPr>
          <p:spPr>
            <a:xfrm>
              <a:off x="0" y="-66675"/>
              <a:ext cx="2328443" cy="277600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922545" y="2121998"/>
            <a:ext cx="7336755" cy="6166595"/>
            <a:chOff x="0" y="0"/>
            <a:chExt cx="1136655" cy="955367"/>
          </a:xfrm>
        </p:grpSpPr>
        <p:sp>
          <p:nvSpPr>
            <p:cNvPr id="6" name="Freeform 6"/>
            <p:cNvSpPr/>
            <p:nvPr/>
          </p:nvSpPr>
          <p:spPr>
            <a:xfrm>
              <a:off x="0" y="0"/>
              <a:ext cx="1136655" cy="955367"/>
            </a:xfrm>
            <a:custGeom>
              <a:avLst/>
              <a:gdLst/>
              <a:ahLst/>
              <a:cxnLst/>
              <a:rect l="l" t="t" r="r" b="b"/>
              <a:pathLst>
                <a:path w="1136655" h="955367">
                  <a:moveTo>
                    <a:pt x="24270" y="0"/>
                  </a:moveTo>
                  <a:lnTo>
                    <a:pt x="1112385" y="0"/>
                  </a:lnTo>
                  <a:cubicBezTo>
                    <a:pt x="1118822" y="0"/>
                    <a:pt x="1124995" y="2557"/>
                    <a:pt x="1129547" y="7109"/>
                  </a:cubicBezTo>
                  <a:cubicBezTo>
                    <a:pt x="1134098" y="11660"/>
                    <a:pt x="1136655" y="17833"/>
                    <a:pt x="1136655" y="24270"/>
                  </a:cubicBezTo>
                  <a:lnTo>
                    <a:pt x="1136655" y="931097"/>
                  </a:lnTo>
                  <a:cubicBezTo>
                    <a:pt x="1136655" y="937534"/>
                    <a:pt x="1134098" y="943707"/>
                    <a:pt x="1129547" y="948258"/>
                  </a:cubicBezTo>
                  <a:cubicBezTo>
                    <a:pt x="1124995" y="952810"/>
                    <a:pt x="1118822" y="955367"/>
                    <a:pt x="1112385" y="955367"/>
                  </a:cubicBezTo>
                  <a:lnTo>
                    <a:pt x="24270" y="955367"/>
                  </a:lnTo>
                  <a:cubicBezTo>
                    <a:pt x="17833" y="955367"/>
                    <a:pt x="11660" y="952810"/>
                    <a:pt x="7109" y="948258"/>
                  </a:cubicBezTo>
                  <a:cubicBezTo>
                    <a:pt x="2557" y="943707"/>
                    <a:pt x="0" y="937534"/>
                    <a:pt x="0" y="931097"/>
                  </a:cubicBezTo>
                  <a:lnTo>
                    <a:pt x="0" y="24270"/>
                  </a:lnTo>
                  <a:cubicBezTo>
                    <a:pt x="0" y="17833"/>
                    <a:pt x="2557" y="11660"/>
                    <a:pt x="7109" y="7109"/>
                  </a:cubicBezTo>
                  <a:cubicBezTo>
                    <a:pt x="11660" y="2557"/>
                    <a:pt x="17833" y="0"/>
                    <a:pt x="24270" y="0"/>
                  </a:cubicBezTo>
                  <a:close/>
                </a:path>
              </a:pathLst>
            </a:custGeom>
            <a:blipFill>
              <a:blip r:embed="rId3" cstate="email">
                <a:extLst>
                  <a:ext uri="{28A0092B-C50C-407E-A947-70E740481C1C}">
                    <a14:useLocalDpi xmlns:a14="http://schemas.microsoft.com/office/drawing/2010/main"/>
                  </a:ext>
                </a:extLst>
              </a:blip>
              <a:stretch>
                <a:fillRect/>
              </a:stretch>
            </a:blipFill>
            <a:ln w="38100" cap="rnd">
              <a:solidFill>
                <a:srgbClr val="FF66C4"/>
              </a:solidFill>
              <a:prstDash val="solid"/>
              <a:round/>
            </a:ln>
          </p:spPr>
        </p:sp>
      </p:grpSp>
      <p:grpSp>
        <p:nvGrpSpPr>
          <p:cNvPr id="7" name="Group 7"/>
          <p:cNvGrpSpPr/>
          <p:nvPr/>
        </p:nvGrpSpPr>
        <p:grpSpPr>
          <a:xfrm>
            <a:off x="-2515407" y="2121998"/>
            <a:ext cx="3282022" cy="6166595"/>
            <a:chOff x="0" y="0"/>
            <a:chExt cx="864401" cy="1624124"/>
          </a:xfrm>
        </p:grpSpPr>
        <p:sp>
          <p:nvSpPr>
            <p:cNvPr id="8" name="Freeform 8"/>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9" name="TextBox 9"/>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sp>
        <p:nvSpPr>
          <p:cNvPr id="10" name="Freeform 10"/>
          <p:cNvSpPr/>
          <p:nvPr/>
        </p:nvSpPr>
        <p:spPr>
          <a:xfrm>
            <a:off x="8120400" y="-109662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4355555" y="942070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301161" y="434342"/>
            <a:ext cx="3458912" cy="594358"/>
            <a:chOff x="0" y="0"/>
            <a:chExt cx="4611883" cy="792477"/>
          </a:xfrm>
        </p:grpSpPr>
        <p:grpSp>
          <p:nvGrpSpPr>
            <p:cNvPr id="13" name="Group 13"/>
            <p:cNvGrpSpPr/>
            <p:nvPr/>
          </p:nvGrpSpPr>
          <p:grpSpPr>
            <a:xfrm>
              <a:off x="448514" y="0"/>
              <a:ext cx="4163369" cy="792477"/>
              <a:chOff x="0" y="0"/>
              <a:chExt cx="958956" cy="182533"/>
            </a:xfrm>
          </p:grpSpPr>
          <p:sp>
            <p:nvSpPr>
              <p:cNvPr id="14" name="Freeform 14"/>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15" name="TextBox 15"/>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0" y="20797"/>
              <a:ext cx="167531" cy="16753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8" name="TextBox 18"/>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0" y="314011"/>
              <a:ext cx="164455" cy="16445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3075" y="605466"/>
              <a:ext cx="164455" cy="16445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25" name="TextBox 25"/>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26" name="Group 26"/>
          <p:cNvGrpSpPr/>
          <p:nvPr/>
        </p:nvGrpSpPr>
        <p:grpSpPr>
          <a:xfrm>
            <a:off x="12204161" y="335398"/>
            <a:ext cx="7173409" cy="693302"/>
            <a:chOff x="0" y="0"/>
            <a:chExt cx="9564545" cy="924403"/>
          </a:xfrm>
        </p:grpSpPr>
        <p:grpSp>
          <p:nvGrpSpPr>
            <p:cNvPr id="27" name="Group 27"/>
            <p:cNvGrpSpPr/>
            <p:nvPr/>
          </p:nvGrpSpPr>
          <p:grpSpPr>
            <a:xfrm>
              <a:off x="6757562" y="0"/>
              <a:ext cx="2806983" cy="924403"/>
              <a:chOff x="0" y="0"/>
              <a:chExt cx="554466" cy="182598"/>
            </a:xfrm>
          </p:grpSpPr>
          <p:sp>
            <p:nvSpPr>
              <p:cNvPr id="28" name="Freeform 28"/>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9" name="TextBox 29"/>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30" name="Group 30"/>
            <p:cNvGrpSpPr/>
            <p:nvPr/>
          </p:nvGrpSpPr>
          <p:grpSpPr>
            <a:xfrm>
              <a:off x="5476494" y="0"/>
              <a:ext cx="1007145" cy="924403"/>
              <a:chOff x="0" y="0"/>
              <a:chExt cx="223278" cy="204934"/>
            </a:xfrm>
          </p:grpSpPr>
          <p:sp>
            <p:nvSpPr>
              <p:cNvPr id="31" name="Freeform 31"/>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32" name="TextBox 32"/>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33" name="Freeform 33"/>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6"/>
              <a:stretch>
                <a:fillRect/>
              </a:stretch>
            </a:blipFill>
            <a:ln cap="sq">
              <a:noFill/>
              <a:prstDash val="solid"/>
              <a:miter/>
            </a:ln>
          </p:spPr>
        </p:sp>
        <p:sp>
          <p:nvSpPr>
            <p:cNvPr id="34" name="TextBox 34"/>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FFFF"/>
                  </a:solidFill>
                  <a:latin typeface="Poppins Bold"/>
                  <a:ea typeface="Poppins Bold"/>
                  <a:cs typeface="Poppins Bold"/>
                  <a:sym typeface="Poppins Bold"/>
                </a:rPr>
                <a:t>Universitas Putra Bangsa</a:t>
              </a:r>
            </a:p>
          </p:txBody>
        </p:sp>
      </p:grpSp>
      <p:grpSp>
        <p:nvGrpSpPr>
          <p:cNvPr id="35" name="Group 35"/>
          <p:cNvGrpSpPr/>
          <p:nvPr/>
        </p:nvGrpSpPr>
        <p:grpSpPr>
          <a:xfrm>
            <a:off x="17259300" y="9258300"/>
            <a:ext cx="2179141" cy="574720"/>
            <a:chOff x="0" y="0"/>
            <a:chExt cx="2905521" cy="766294"/>
          </a:xfrm>
        </p:grpSpPr>
        <p:grpSp>
          <p:nvGrpSpPr>
            <p:cNvPr id="36" name="Group 36"/>
            <p:cNvGrpSpPr/>
            <p:nvPr/>
          </p:nvGrpSpPr>
          <p:grpSpPr>
            <a:xfrm>
              <a:off x="0" y="0"/>
              <a:ext cx="2905521" cy="766294"/>
              <a:chOff x="0" y="0"/>
              <a:chExt cx="573930" cy="151367"/>
            </a:xfrm>
          </p:grpSpPr>
          <p:sp>
            <p:nvSpPr>
              <p:cNvPr id="37" name="Freeform 37"/>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8" name="TextBox 38"/>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9" name="TextBox 39"/>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sp>
        <p:nvSpPr>
          <p:cNvPr id="40" name="TextBox 40"/>
          <p:cNvSpPr txBox="1"/>
          <p:nvPr/>
        </p:nvSpPr>
        <p:spPr>
          <a:xfrm>
            <a:off x="1028700" y="1382642"/>
            <a:ext cx="8282239" cy="366364"/>
          </a:xfrm>
          <a:prstGeom prst="rect">
            <a:avLst/>
          </a:prstGeom>
        </p:spPr>
        <p:txBody>
          <a:bodyPr lIns="0" tIns="0" rIns="0" bIns="0" rtlCol="0" anchor="t">
            <a:spAutoFit/>
          </a:bodyPr>
          <a:lstStyle/>
          <a:p>
            <a:pPr algn="just">
              <a:lnSpc>
                <a:spcPts val="2875"/>
              </a:lnSpc>
            </a:pPr>
            <a:r>
              <a:rPr lang="en-US" sz="2300" b="1">
                <a:solidFill>
                  <a:srgbClr val="FF66C4"/>
                </a:solidFill>
                <a:latin typeface="Poppins Bold"/>
                <a:ea typeface="Poppins Bold"/>
                <a:cs typeface="Poppins Bold"/>
                <a:sym typeface="Poppins Bold"/>
              </a:rPr>
              <a:t>Kelemahan Algoritma Brute-Force :</a:t>
            </a:r>
          </a:p>
        </p:txBody>
      </p:sp>
      <p:sp>
        <p:nvSpPr>
          <p:cNvPr id="41" name="TextBox 41"/>
          <p:cNvSpPr txBox="1"/>
          <p:nvPr/>
        </p:nvSpPr>
        <p:spPr>
          <a:xfrm>
            <a:off x="1028700" y="6270851"/>
            <a:ext cx="8448493" cy="2939005"/>
          </a:xfrm>
          <a:prstGeom prst="rect">
            <a:avLst/>
          </a:prstGeom>
        </p:spPr>
        <p:txBody>
          <a:bodyPr lIns="0" tIns="0" rIns="0" bIns="0" rtlCol="0" anchor="t">
            <a:spAutoFit/>
          </a:bodyPr>
          <a:lstStyle/>
          <a:p>
            <a:pPr algn="just">
              <a:lnSpc>
                <a:spcPts val="3359"/>
              </a:lnSpc>
            </a:pPr>
            <a:r>
              <a:rPr lang="en-US" sz="2400">
                <a:solidFill>
                  <a:srgbClr val="000000"/>
                </a:solidFill>
                <a:latin typeface="Poppins"/>
                <a:ea typeface="Poppins"/>
                <a:cs typeface="Poppins"/>
                <a:sym typeface="Poppins"/>
              </a:rPr>
              <a:t>Penggunaan algoritma </a:t>
            </a:r>
            <a:r>
              <a:rPr lang="en-US" sz="2400" b="1" i="1">
                <a:solidFill>
                  <a:srgbClr val="FF66C4"/>
                </a:solidFill>
                <a:latin typeface="Poppins Bold Italics"/>
                <a:ea typeface="Poppins Bold Italics"/>
                <a:cs typeface="Poppins Bold Italics"/>
                <a:sym typeface="Poppins Bold Italics"/>
              </a:rPr>
              <a:t>brute-force</a:t>
            </a:r>
            <a:r>
              <a:rPr lang="en-US" sz="2400">
                <a:solidFill>
                  <a:srgbClr val="000000"/>
                </a:solidFill>
                <a:latin typeface="Poppins"/>
                <a:ea typeface="Poppins"/>
                <a:cs typeface="Poppins"/>
                <a:sym typeface="Poppins"/>
              </a:rPr>
              <a:t> dalam pembentukan garis menawarkan kemudahan, keakuratan, dan fleksibilitas. Meskipun mungkin tidak selalu efisien untuk dataset besar, keuntungannya dalam situasi tertentu dan sebagai alat belajar menjadikannya pilihan yang berharga dalam pengembangan perangkat lunak dan analisis data.</a:t>
            </a:r>
          </a:p>
        </p:txBody>
      </p:sp>
      <p:sp>
        <p:nvSpPr>
          <p:cNvPr id="42" name="TextBox 42"/>
          <p:cNvSpPr txBox="1"/>
          <p:nvPr/>
        </p:nvSpPr>
        <p:spPr>
          <a:xfrm>
            <a:off x="1028700" y="5771137"/>
            <a:ext cx="8282239" cy="366364"/>
          </a:xfrm>
          <a:prstGeom prst="rect">
            <a:avLst/>
          </a:prstGeom>
        </p:spPr>
        <p:txBody>
          <a:bodyPr lIns="0" tIns="0" rIns="0" bIns="0" rtlCol="0" anchor="t">
            <a:spAutoFit/>
          </a:bodyPr>
          <a:lstStyle/>
          <a:p>
            <a:pPr algn="just">
              <a:lnSpc>
                <a:spcPts val="2875"/>
              </a:lnSpc>
            </a:pPr>
            <a:r>
              <a:rPr lang="en-US" sz="2300" b="1">
                <a:solidFill>
                  <a:srgbClr val="FF66C4"/>
                </a:solidFill>
                <a:latin typeface="Poppins Bold"/>
                <a:ea typeface="Poppins Bold"/>
                <a:cs typeface="Poppins Bold"/>
                <a:sym typeface="Poppins Bold"/>
              </a:rPr>
              <a:t>Kesimpulan</a:t>
            </a:r>
          </a:p>
        </p:txBody>
      </p:sp>
      <p:sp>
        <p:nvSpPr>
          <p:cNvPr id="43" name="TextBox 43"/>
          <p:cNvSpPr txBox="1"/>
          <p:nvPr/>
        </p:nvSpPr>
        <p:spPr>
          <a:xfrm>
            <a:off x="1028700" y="1879138"/>
            <a:ext cx="8282239" cy="3539574"/>
          </a:xfrm>
          <a:prstGeom prst="rect">
            <a:avLst/>
          </a:prstGeom>
        </p:spPr>
        <p:txBody>
          <a:bodyPr lIns="0" tIns="0" rIns="0" bIns="0" rtlCol="0" anchor="t">
            <a:spAutoFit/>
          </a:bodyPr>
          <a:lstStyle/>
          <a:p>
            <a:pPr marL="431801" lvl="1" indent="-215900" algn="l">
              <a:lnSpc>
                <a:spcPts val="2800"/>
              </a:lnSpc>
              <a:buFont typeface="Arial"/>
              <a:buChar char="•"/>
            </a:pPr>
            <a:r>
              <a:rPr lang="en-US" sz="2000" b="1" dirty="0" err="1">
                <a:solidFill>
                  <a:srgbClr val="000000"/>
                </a:solidFill>
                <a:latin typeface="Poppins Bold"/>
                <a:ea typeface="Poppins Bold"/>
                <a:cs typeface="Poppins Bold"/>
                <a:sym typeface="Poppins Bold"/>
              </a:rPr>
              <a:t>Efisiensi</a:t>
            </a:r>
            <a:r>
              <a:rPr lang="en-US" sz="2000" b="1" dirty="0">
                <a:solidFill>
                  <a:srgbClr val="000000"/>
                </a:solidFill>
                <a:latin typeface="Poppins Bold"/>
                <a:ea typeface="Poppins Bold"/>
                <a:cs typeface="Poppins Bold"/>
                <a:sym typeface="Poppins Bold"/>
              </a:rPr>
              <a:t> </a:t>
            </a:r>
            <a:r>
              <a:rPr lang="en-US" sz="2000" b="1" dirty="0" err="1">
                <a:solidFill>
                  <a:srgbClr val="000000"/>
                </a:solidFill>
                <a:latin typeface="Poppins Bold"/>
                <a:ea typeface="Poppins Bold"/>
                <a:cs typeface="Poppins Bold"/>
                <a:sym typeface="Poppins Bold"/>
              </a:rPr>
              <a:t>Rendah</a:t>
            </a:r>
            <a:r>
              <a:rPr lang="en-US" sz="2000" b="1" dirty="0">
                <a:solidFill>
                  <a:srgbClr val="000000"/>
                </a:solidFill>
                <a:latin typeface="Poppins Bold"/>
                <a:ea typeface="Poppins Bold"/>
                <a:cs typeface="Poppins Bold"/>
                <a:sym typeface="Poppins Bold"/>
              </a:rPr>
              <a:t> :</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Sering</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melakukan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perhitungan</a:t>
            </a:r>
            <a:r>
              <a:rPr lang="en-US" sz="2000" dirty="0">
                <a:solidFill>
                  <a:srgbClr val="000000"/>
                </a:solidFill>
                <a:latin typeface="Poppins"/>
                <a:ea typeface="Poppins"/>
                <a:cs typeface="Poppins"/>
                <a:sym typeface="Poppins"/>
              </a:rPr>
              <a:t> yang </a:t>
            </a:r>
            <a:r>
              <a:rPr lang="en-US" sz="2000" dirty="0" err="1">
                <a:solidFill>
                  <a:srgbClr val="000000"/>
                </a:solidFill>
                <a:latin typeface="Poppins"/>
                <a:ea typeface="Poppins"/>
                <a:cs typeface="Poppins"/>
                <a:sym typeface="Poppins"/>
              </a:rPr>
              <a:t>sama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berulang</a:t>
            </a:r>
            <a:r>
              <a:rPr lang="en-US" sz="2000" dirty="0">
                <a:solidFill>
                  <a:srgbClr val="000000"/>
                </a:solidFill>
                <a:latin typeface="Poppins"/>
                <a:ea typeface="Poppins"/>
                <a:cs typeface="Poppins"/>
                <a:sym typeface="Poppins"/>
              </a:rPr>
              <a:t>-kali</a:t>
            </a:r>
          </a:p>
          <a:p>
            <a:pPr marL="431801" lvl="1" indent="-215900" algn="l">
              <a:lnSpc>
                <a:spcPts val="2800"/>
              </a:lnSpc>
              <a:buFont typeface="Arial"/>
              <a:buChar char="•"/>
            </a:pPr>
            <a:r>
              <a:rPr lang="en-US" sz="2000" b="1" dirty="0" err="1">
                <a:solidFill>
                  <a:srgbClr val="000000"/>
                </a:solidFill>
                <a:latin typeface="Poppins Bold"/>
                <a:ea typeface="Poppins Bold"/>
                <a:cs typeface="Poppins Bold"/>
                <a:sym typeface="Poppins Bold"/>
              </a:rPr>
              <a:t>Akurasi</a:t>
            </a:r>
            <a:r>
              <a:rPr lang="en-US" sz="2000" b="1" dirty="0">
                <a:solidFill>
                  <a:srgbClr val="000000"/>
                </a:solidFill>
                <a:latin typeface="Poppins Bold"/>
                <a:ea typeface="Poppins Bold"/>
                <a:cs typeface="Poppins Bold"/>
                <a:sym typeface="Poppins Bold"/>
              </a:rPr>
              <a:t> </a:t>
            </a:r>
            <a:r>
              <a:rPr lang="en-US" sz="2000" b="1" dirty="0" err="1">
                <a:solidFill>
                  <a:srgbClr val="000000"/>
                </a:solidFill>
                <a:latin typeface="Poppins Bold"/>
                <a:ea typeface="Poppins Bold"/>
                <a:cs typeface="Poppins Bold"/>
                <a:sym typeface="Poppins Bold"/>
              </a:rPr>
              <a:t>Terbatas</a:t>
            </a:r>
            <a:r>
              <a:rPr lang="en-US" sz="2000" b="1" dirty="0">
                <a:solidFill>
                  <a:srgbClr val="000000"/>
                </a:solidFill>
                <a:latin typeface="Poppins Bold"/>
                <a:ea typeface="Poppins Bold"/>
                <a:cs typeface="Poppins Bold"/>
                <a:sym typeface="Poppins Bold"/>
              </a:rPr>
              <a:t> :</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Dalam</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prosesnya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seringkali</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melibatkan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pembulatan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nilai</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koordinat</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sehingga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rawan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tidak</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tepat</a:t>
            </a:r>
            <a:endParaRPr lang="en-US" sz="2000" dirty="0">
              <a:solidFill>
                <a:srgbClr val="000000"/>
              </a:solidFill>
              <a:latin typeface="Poppins"/>
              <a:ea typeface="Poppins"/>
              <a:cs typeface="Poppins"/>
              <a:sym typeface="Poppins"/>
            </a:endParaRPr>
          </a:p>
          <a:p>
            <a:pPr marL="431801" lvl="1" indent="-215900" algn="l">
              <a:lnSpc>
                <a:spcPts val="2800"/>
              </a:lnSpc>
              <a:buFont typeface="Arial"/>
              <a:buChar char="•"/>
            </a:pPr>
            <a:r>
              <a:rPr lang="en-US" sz="2000" b="1" dirty="0" err="1">
                <a:solidFill>
                  <a:srgbClr val="000000"/>
                </a:solidFill>
                <a:latin typeface="Poppins Bold"/>
                <a:ea typeface="Poppins Bold"/>
                <a:cs typeface="Poppins Bold"/>
                <a:sym typeface="Poppins Bold"/>
              </a:rPr>
              <a:t>Resolusi</a:t>
            </a:r>
            <a:r>
              <a:rPr lang="en-US" sz="2000" b="1" dirty="0">
                <a:solidFill>
                  <a:srgbClr val="000000"/>
                </a:solidFill>
                <a:latin typeface="Poppins Bold"/>
                <a:ea typeface="Poppins Bold"/>
                <a:cs typeface="Poppins Bold"/>
                <a:sym typeface="Poppins Bold"/>
              </a:rPr>
              <a:t> </a:t>
            </a:r>
            <a:r>
              <a:rPr lang="en-US" sz="2000" b="1" dirty="0" err="1">
                <a:solidFill>
                  <a:srgbClr val="000000"/>
                </a:solidFill>
                <a:latin typeface="Poppins Bold"/>
                <a:ea typeface="Poppins Bold"/>
                <a:cs typeface="Poppins Bold"/>
                <a:sym typeface="Poppins Bold"/>
              </a:rPr>
              <a:t>Layar</a:t>
            </a:r>
            <a:r>
              <a:rPr lang="en-US" sz="2000" b="1" dirty="0">
                <a:solidFill>
                  <a:srgbClr val="000000"/>
                </a:solidFill>
                <a:latin typeface="Poppins Bold"/>
                <a:ea typeface="Poppins Bold"/>
                <a:cs typeface="Poppins Bold"/>
                <a:sym typeface="Poppins Bold"/>
              </a:rPr>
              <a:t> :</a:t>
            </a:r>
            <a:r>
              <a:rPr lang="en-US" sz="2000" dirty="0">
                <a:solidFill>
                  <a:srgbClr val="000000"/>
                </a:solidFill>
                <a:latin typeface="Poppins"/>
                <a:ea typeface="Poppins"/>
                <a:cs typeface="Poppins"/>
                <a:sym typeface="Poppins"/>
              </a:rPr>
              <a:t>  Sangat </a:t>
            </a:r>
            <a:r>
              <a:rPr lang="en-US" sz="2000" dirty="0" err="1">
                <a:solidFill>
                  <a:srgbClr val="000000"/>
                </a:solidFill>
                <a:latin typeface="Poppins"/>
                <a:ea typeface="Poppins"/>
                <a:cs typeface="Poppins"/>
                <a:sym typeface="Poppins"/>
              </a:rPr>
              <a:t>ketergantungan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dengan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resolusi</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layar</a:t>
            </a:r>
            <a:r>
              <a:rPr lang="en-US" sz="2000" dirty="0">
                <a:solidFill>
                  <a:srgbClr val="000000"/>
                </a:solidFill>
                <a:latin typeface="Poppins"/>
                <a:ea typeface="Poppins"/>
                <a:cs typeface="Poppins"/>
                <a:sym typeface="Poppins"/>
              </a:rPr>
              <a:t> yang </a:t>
            </a:r>
            <a:r>
              <a:rPr lang="en-US" sz="2000" dirty="0" err="1">
                <a:solidFill>
                  <a:srgbClr val="000000"/>
                </a:solidFill>
                <a:latin typeface="Poppins"/>
                <a:ea typeface="Poppins"/>
                <a:cs typeface="Poppins"/>
                <a:sym typeface="Poppins"/>
              </a:rPr>
              <a:t>dipakai</a:t>
            </a:r>
            <a:r>
              <a:rPr lang="en-US" sz="2000" dirty="0">
                <a:solidFill>
                  <a:srgbClr val="000000"/>
                </a:solidFill>
                <a:latin typeface="Poppins"/>
                <a:ea typeface="Poppins"/>
                <a:cs typeface="Poppins"/>
                <a:sym typeface="Poppins"/>
              </a:rPr>
              <a:t>.</a:t>
            </a:r>
          </a:p>
          <a:p>
            <a:pPr marL="431801" lvl="1" indent="-215900" algn="l">
              <a:lnSpc>
                <a:spcPts val="2800"/>
              </a:lnSpc>
              <a:buFont typeface="Arial"/>
              <a:buChar char="•"/>
            </a:pPr>
            <a:r>
              <a:rPr lang="en-US" sz="2000" b="1" dirty="0" err="1">
                <a:solidFill>
                  <a:srgbClr val="000000"/>
                </a:solidFill>
                <a:latin typeface="Poppins Bold"/>
                <a:ea typeface="Poppins Bold"/>
                <a:cs typeface="Poppins Bold"/>
                <a:sym typeface="Poppins Bold"/>
              </a:rPr>
              <a:t>Keterbatasan</a:t>
            </a:r>
            <a:r>
              <a:rPr lang="en-US" sz="2000" b="1" dirty="0">
                <a:solidFill>
                  <a:srgbClr val="000000"/>
                </a:solidFill>
                <a:latin typeface="Poppins Bold"/>
                <a:ea typeface="Poppins Bold"/>
                <a:cs typeface="Poppins Bold"/>
                <a:sym typeface="Poppins Bold"/>
              </a:rPr>
              <a:t> Garis </a:t>
            </a:r>
            <a:r>
              <a:rPr lang="en-US" sz="2000" b="1" dirty="0" err="1">
                <a:solidFill>
                  <a:srgbClr val="000000"/>
                </a:solidFill>
                <a:latin typeface="Poppins Bold"/>
                <a:ea typeface="Poppins Bold"/>
                <a:cs typeface="Poppins Bold"/>
                <a:sym typeface="Poppins Bold"/>
              </a:rPr>
              <a:t>Lurus</a:t>
            </a:r>
            <a:r>
              <a:rPr lang="en-US" sz="2000" b="1" dirty="0">
                <a:solidFill>
                  <a:srgbClr val="000000"/>
                </a:solidFill>
                <a:latin typeface="Poppins Bold"/>
                <a:ea typeface="Poppins Bold"/>
                <a:cs typeface="Poppins Bold"/>
                <a:sym typeface="Poppins Bold"/>
              </a:rPr>
              <a:t>  : </a:t>
            </a:r>
            <a:r>
              <a:rPr lang="en-US" sz="2000" dirty="0" err="1">
                <a:solidFill>
                  <a:srgbClr val="000000"/>
                </a:solidFill>
                <a:latin typeface="Poppins"/>
                <a:ea typeface="Poppins"/>
                <a:cs typeface="Poppins"/>
                <a:sym typeface="Poppins"/>
              </a:rPr>
              <a:t>Tidak</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terlalu</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mampu</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dalam</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membuat</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bentuk</a:t>
            </a:r>
            <a:r>
              <a:rPr lang="en-US" sz="2000" dirty="0">
                <a:solidFill>
                  <a:srgbClr val="000000"/>
                </a:solidFill>
                <a:latin typeface="Poppins"/>
                <a:ea typeface="Poppins"/>
                <a:cs typeface="Poppins"/>
                <a:sym typeface="Poppins"/>
              </a:rPr>
              <a:t> garis yang </a:t>
            </a:r>
            <a:r>
              <a:rPr lang="en-US" sz="2000" dirty="0" err="1">
                <a:solidFill>
                  <a:srgbClr val="000000"/>
                </a:solidFill>
                <a:latin typeface="Poppins"/>
                <a:ea typeface="Poppins"/>
                <a:cs typeface="Poppins"/>
                <a:sym typeface="Poppins"/>
              </a:rPr>
              <a:t>kompleks</a:t>
            </a:r>
            <a:endParaRPr lang="en-US" sz="2000" dirty="0">
              <a:solidFill>
                <a:srgbClr val="000000"/>
              </a:solidFill>
              <a:latin typeface="Poppins"/>
              <a:ea typeface="Poppins"/>
              <a:cs typeface="Poppins"/>
              <a:sym typeface="Poppins"/>
            </a:endParaRPr>
          </a:p>
          <a:p>
            <a:pPr marL="431801" lvl="1" indent="-215900" algn="l">
              <a:lnSpc>
                <a:spcPts val="2800"/>
              </a:lnSpc>
              <a:buFont typeface="Arial"/>
              <a:buChar char="•"/>
            </a:pPr>
            <a:r>
              <a:rPr lang="en-US" sz="2000" b="1" dirty="0" err="1">
                <a:solidFill>
                  <a:srgbClr val="000000"/>
                </a:solidFill>
                <a:latin typeface="Poppins Bold"/>
                <a:ea typeface="Poppins Bold"/>
                <a:cs typeface="Poppins Bold"/>
                <a:sym typeface="Poppins Bold"/>
              </a:rPr>
              <a:t>Memori</a:t>
            </a:r>
            <a:r>
              <a:rPr lang="en-US" sz="2000" b="1" dirty="0">
                <a:solidFill>
                  <a:srgbClr val="000000"/>
                </a:solidFill>
                <a:latin typeface="Poppins Bold"/>
                <a:ea typeface="Poppins Bold"/>
                <a:cs typeface="Poppins Bold"/>
                <a:sym typeface="Poppins Bold"/>
              </a:rPr>
              <a:t> </a:t>
            </a:r>
            <a:r>
              <a:rPr lang="en-US" sz="2000" b="1" dirty="0" err="1">
                <a:solidFill>
                  <a:srgbClr val="000000"/>
                </a:solidFill>
                <a:latin typeface="Poppins Bold"/>
                <a:ea typeface="Poppins Bold"/>
                <a:cs typeface="Poppins Bold"/>
                <a:sym typeface="Poppins Bold"/>
              </a:rPr>
              <a:t>Besar</a:t>
            </a:r>
            <a:r>
              <a:rPr lang="en-US" sz="2000" b="1" dirty="0">
                <a:solidFill>
                  <a:srgbClr val="000000"/>
                </a:solidFill>
                <a:latin typeface="Poppins Bold"/>
                <a:ea typeface="Poppins Bold"/>
                <a:cs typeface="Poppins Bold"/>
                <a:sym typeface="Poppins Bold"/>
              </a:rPr>
              <a:t> : </a:t>
            </a:r>
            <a:r>
              <a:rPr lang="en-US" sz="2000" dirty="0" err="1">
                <a:solidFill>
                  <a:srgbClr val="000000"/>
                </a:solidFill>
                <a:latin typeface="Poppins"/>
                <a:ea typeface="Poppins"/>
                <a:cs typeface="Poppins"/>
                <a:sym typeface="Poppins"/>
              </a:rPr>
              <a:t>Dalam</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prosesnya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seringkali</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menyimpan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semua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titik</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koordinat</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sehingga</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makan</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banyak</a:t>
            </a:r>
            <a:r>
              <a:rPr lang="en-US" sz="2000" dirty="0">
                <a:solidFill>
                  <a:srgbClr val="000000"/>
                </a:solidFill>
                <a:latin typeface="Poppins"/>
                <a:ea typeface="Poppins"/>
                <a:cs typeface="Poppins"/>
                <a:sym typeface="Poppins"/>
              </a:rPr>
              <a:t> </a:t>
            </a:r>
            <a:r>
              <a:rPr lang="en-US" sz="2000" dirty="0" err="1">
                <a:solidFill>
                  <a:srgbClr val="000000"/>
                </a:solidFill>
                <a:latin typeface="Poppins"/>
                <a:ea typeface="Poppins"/>
                <a:cs typeface="Poppins"/>
                <a:sym typeface="Poppins"/>
              </a:rPr>
              <a:t>memori</a:t>
            </a:r>
            <a:endParaRPr lang="en-US" sz="2000" dirty="0">
              <a:solidFill>
                <a:srgbClr val="000000"/>
              </a:solidFill>
              <a:latin typeface="Poppins"/>
              <a:ea typeface="Poppins"/>
              <a:cs typeface="Poppins"/>
              <a:sym typeface="Poppin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7733" y="-199834"/>
            <a:ext cx="8241793" cy="6337301"/>
            <a:chOff x="0" y="0"/>
            <a:chExt cx="2170678" cy="1669083"/>
          </a:xfrm>
        </p:grpSpPr>
        <p:sp>
          <p:nvSpPr>
            <p:cNvPr id="3" name="Freeform 3"/>
            <p:cNvSpPr/>
            <p:nvPr/>
          </p:nvSpPr>
          <p:spPr>
            <a:xfrm>
              <a:off x="0" y="0"/>
              <a:ext cx="2170678" cy="1669083"/>
            </a:xfrm>
            <a:custGeom>
              <a:avLst/>
              <a:gdLst/>
              <a:ahLst/>
              <a:cxnLst/>
              <a:rect l="l" t="t" r="r" b="b"/>
              <a:pathLst>
                <a:path w="2170678" h="1669083">
                  <a:moveTo>
                    <a:pt x="28180" y="0"/>
                  </a:moveTo>
                  <a:lnTo>
                    <a:pt x="2142498" y="0"/>
                  </a:lnTo>
                  <a:cubicBezTo>
                    <a:pt x="2149972" y="0"/>
                    <a:pt x="2157139" y="2969"/>
                    <a:pt x="2162424" y="8254"/>
                  </a:cubicBezTo>
                  <a:cubicBezTo>
                    <a:pt x="2167709" y="13539"/>
                    <a:pt x="2170678" y="20707"/>
                    <a:pt x="2170678" y="28180"/>
                  </a:cubicBezTo>
                  <a:lnTo>
                    <a:pt x="2170678" y="1640903"/>
                  </a:lnTo>
                  <a:cubicBezTo>
                    <a:pt x="2170678" y="1656467"/>
                    <a:pt x="2158061" y="1669083"/>
                    <a:pt x="2142498" y="1669083"/>
                  </a:cubicBezTo>
                  <a:lnTo>
                    <a:pt x="28180" y="1669083"/>
                  </a:lnTo>
                  <a:cubicBezTo>
                    <a:pt x="12617" y="1669083"/>
                    <a:pt x="0" y="1656467"/>
                    <a:pt x="0" y="1640903"/>
                  </a:cubicBezTo>
                  <a:lnTo>
                    <a:pt x="0" y="28180"/>
                  </a:lnTo>
                  <a:cubicBezTo>
                    <a:pt x="0" y="12617"/>
                    <a:pt x="12617" y="0"/>
                    <a:pt x="28180" y="0"/>
                  </a:cubicBezTo>
                  <a:close/>
                </a:path>
              </a:pathLst>
            </a:custGeom>
            <a:solidFill>
              <a:srgbClr val="FF66C4"/>
            </a:solidFill>
          </p:spPr>
        </p:sp>
        <p:sp>
          <p:nvSpPr>
            <p:cNvPr id="4" name="TextBox 4"/>
            <p:cNvSpPr txBox="1"/>
            <p:nvPr/>
          </p:nvSpPr>
          <p:spPr>
            <a:xfrm>
              <a:off x="0" y="-66675"/>
              <a:ext cx="2170678" cy="173575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4579103" y="6611347"/>
            <a:ext cx="1084957" cy="10849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22"/>
            </a:solidFill>
            <a:ln cap="sq">
              <a:noFill/>
              <a:prstDash val="solid"/>
              <a:miter/>
            </a:ln>
          </p:spPr>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1161324" y="5963706"/>
            <a:ext cx="5470200" cy="2380239"/>
            <a:chOff x="0" y="0"/>
            <a:chExt cx="1863894" cy="811033"/>
          </a:xfrm>
        </p:grpSpPr>
        <p:sp>
          <p:nvSpPr>
            <p:cNvPr id="9" name="Freeform 9"/>
            <p:cNvSpPr/>
            <p:nvPr/>
          </p:nvSpPr>
          <p:spPr>
            <a:xfrm>
              <a:off x="0" y="0"/>
              <a:ext cx="1863894" cy="811033"/>
            </a:xfrm>
            <a:custGeom>
              <a:avLst/>
              <a:gdLst/>
              <a:ahLst/>
              <a:cxnLst/>
              <a:rect l="l" t="t" r="r" b="b"/>
              <a:pathLst>
                <a:path w="1863894" h="811033">
                  <a:moveTo>
                    <a:pt x="49535" y="0"/>
                  </a:moveTo>
                  <a:lnTo>
                    <a:pt x="1814359" y="0"/>
                  </a:lnTo>
                  <a:cubicBezTo>
                    <a:pt x="1841717" y="0"/>
                    <a:pt x="1863894" y="22178"/>
                    <a:pt x="1863894" y="49535"/>
                  </a:cubicBezTo>
                  <a:lnTo>
                    <a:pt x="1863894" y="761498"/>
                  </a:lnTo>
                  <a:cubicBezTo>
                    <a:pt x="1863894" y="774636"/>
                    <a:pt x="1858676" y="787235"/>
                    <a:pt x="1849386" y="796525"/>
                  </a:cubicBezTo>
                  <a:cubicBezTo>
                    <a:pt x="1840096" y="805814"/>
                    <a:pt x="1827497" y="811033"/>
                    <a:pt x="1814359" y="811033"/>
                  </a:cubicBezTo>
                  <a:lnTo>
                    <a:pt x="49535" y="811033"/>
                  </a:lnTo>
                  <a:cubicBezTo>
                    <a:pt x="22178" y="811033"/>
                    <a:pt x="0" y="788856"/>
                    <a:pt x="0" y="761498"/>
                  </a:cubicBezTo>
                  <a:lnTo>
                    <a:pt x="0" y="49535"/>
                  </a:lnTo>
                  <a:cubicBezTo>
                    <a:pt x="0" y="36398"/>
                    <a:pt x="5219" y="23798"/>
                    <a:pt x="14509" y="14509"/>
                  </a:cubicBezTo>
                  <a:cubicBezTo>
                    <a:pt x="23798" y="5219"/>
                    <a:pt x="36398" y="0"/>
                    <a:pt x="49535" y="0"/>
                  </a:cubicBezTo>
                  <a:close/>
                </a:path>
              </a:pathLst>
            </a:custGeom>
            <a:solidFill>
              <a:srgbClr val="FF66C4"/>
            </a:solidFill>
            <a:ln cap="rnd">
              <a:noFill/>
              <a:prstDash val="solid"/>
              <a:round/>
            </a:ln>
          </p:spPr>
        </p:sp>
        <p:sp>
          <p:nvSpPr>
            <p:cNvPr id="10" name="TextBox 10"/>
            <p:cNvSpPr txBox="1"/>
            <p:nvPr/>
          </p:nvSpPr>
          <p:spPr>
            <a:xfrm>
              <a:off x="0" y="-66675"/>
              <a:ext cx="1863894" cy="877708"/>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0768157" y="6611347"/>
            <a:ext cx="1084957" cy="108495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422"/>
            </a:solidFill>
            <a:ln cap="sq">
              <a:noFill/>
              <a:prstDash val="solid"/>
              <a:miter/>
            </a:ln>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a:off x="16747379" y="1495988"/>
            <a:ext cx="2255356" cy="2255356"/>
          </a:xfrm>
          <a:custGeom>
            <a:avLst/>
            <a:gdLst/>
            <a:ahLst/>
            <a:cxnLst/>
            <a:rect l="l" t="t" r="r" b="b"/>
            <a:pathLst>
              <a:path w="2255356" h="2255356">
                <a:moveTo>
                  <a:pt x="0" y="0"/>
                </a:moveTo>
                <a:lnTo>
                  <a:pt x="2255356" y="0"/>
                </a:lnTo>
                <a:lnTo>
                  <a:pt x="2255356" y="2255356"/>
                </a:lnTo>
                <a:lnTo>
                  <a:pt x="0" y="2255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6028472" y="9629151"/>
            <a:ext cx="1315698" cy="1315698"/>
          </a:xfrm>
          <a:custGeom>
            <a:avLst/>
            <a:gdLst/>
            <a:ahLst/>
            <a:cxnLst/>
            <a:rect l="l" t="t" r="r" b="b"/>
            <a:pathLst>
              <a:path w="1315698" h="1315698">
                <a:moveTo>
                  <a:pt x="0" y="0"/>
                </a:moveTo>
                <a:lnTo>
                  <a:pt x="1315698" y="0"/>
                </a:lnTo>
                <a:lnTo>
                  <a:pt x="1315698" y="1315698"/>
                </a:lnTo>
                <a:lnTo>
                  <a:pt x="0" y="13156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4854149" y="6886393"/>
            <a:ext cx="534865" cy="534865"/>
          </a:xfrm>
          <a:custGeom>
            <a:avLst/>
            <a:gdLst/>
            <a:ahLst/>
            <a:cxnLst/>
            <a:rect l="l" t="t" r="r" b="b"/>
            <a:pathLst>
              <a:path w="534865" h="534865">
                <a:moveTo>
                  <a:pt x="0" y="0"/>
                </a:moveTo>
                <a:lnTo>
                  <a:pt x="534866" y="0"/>
                </a:lnTo>
                <a:lnTo>
                  <a:pt x="534866" y="534865"/>
                </a:lnTo>
                <a:lnTo>
                  <a:pt x="0" y="534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0964549" y="6752318"/>
            <a:ext cx="692175" cy="739216"/>
          </a:xfrm>
          <a:custGeom>
            <a:avLst/>
            <a:gdLst/>
            <a:ahLst/>
            <a:cxnLst/>
            <a:rect l="l" t="t" r="r" b="b"/>
            <a:pathLst>
              <a:path w="692175" h="739216">
                <a:moveTo>
                  <a:pt x="0" y="0"/>
                </a:moveTo>
                <a:lnTo>
                  <a:pt x="692174" y="0"/>
                </a:lnTo>
                <a:lnTo>
                  <a:pt x="692174" y="739215"/>
                </a:lnTo>
                <a:lnTo>
                  <a:pt x="0" y="7392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a:off x="301161" y="434342"/>
            <a:ext cx="3458912" cy="594358"/>
            <a:chOff x="0" y="0"/>
            <a:chExt cx="4611883" cy="792477"/>
          </a:xfrm>
        </p:grpSpPr>
        <p:grpSp>
          <p:nvGrpSpPr>
            <p:cNvPr id="19" name="Group 19"/>
            <p:cNvGrpSpPr/>
            <p:nvPr/>
          </p:nvGrpSpPr>
          <p:grpSpPr>
            <a:xfrm>
              <a:off x="448514" y="0"/>
              <a:ext cx="4163369" cy="792477"/>
              <a:chOff x="0" y="0"/>
              <a:chExt cx="958956" cy="182533"/>
            </a:xfrm>
          </p:grpSpPr>
          <p:sp>
            <p:nvSpPr>
              <p:cNvPr id="20" name="Freeform 20"/>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21" name="TextBox 21"/>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0" y="20797"/>
              <a:ext cx="167531" cy="16753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5" name="Group 25"/>
            <p:cNvGrpSpPr/>
            <p:nvPr/>
          </p:nvGrpSpPr>
          <p:grpSpPr>
            <a:xfrm>
              <a:off x="0" y="314011"/>
              <a:ext cx="164455" cy="16445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7" name="TextBox 2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28" name="Group 28"/>
            <p:cNvGrpSpPr/>
            <p:nvPr/>
          </p:nvGrpSpPr>
          <p:grpSpPr>
            <a:xfrm>
              <a:off x="3075" y="605466"/>
              <a:ext cx="164455" cy="16445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0" name="TextBox 3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31" name="TextBox 31"/>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172406"/>
                  </a:solidFill>
                  <a:latin typeface="Poppins Bold"/>
                  <a:ea typeface="Poppins Bold"/>
                  <a:cs typeface="Poppins Bold"/>
                  <a:sym typeface="Poppins Bold"/>
                </a:rPr>
                <a:t>Oleh : Kelompok 01</a:t>
              </a:r>
            </a:p>
          </p:txBody>
        </p:sp>
      </p:grpSp>
      <p:grpSp>
        <p:nvGrpSpPr>
          <p:cNvPr id="32" name="Group 32"/>
          <p:cNvGrpSpPr/>
          <p:nvPr/>
        </p:nvGrpSpPr>
        <p:grpSpPr>
          <a:xfrm>
            <a:off x="12204161" y="335398"/>
            <a:ext cx="7173409" cy="693302"/>
            <a:chOff x="0" y="0"/>
            <a:chExt cx="9564545" cy="924403"/>
          </a:xfrm>
        </p:grpSpPr>
        <p:grpSp>
          <p:nvGrpSpPr>
            <p:cNvPr id="33" name="Group 33"/>
            <p:cNvGrpSpPr/>
            <p:nvPr/>
          </p:nvGrpSpPr>
          <p:grpSpPr>
            <a:xfrm>
              <a:off x="6757562" y="0"/>
              <a:ext cx="2806983" cy="924403"/>
              <a:chOff x="0" y="0"/>
              <a:chExt cx="554466" cy="182598"/>
            </a:xfrm>
          </p:grpSpPr>
          <p:sp>
            <p:nvSpPr>
              <p:cNvPr id="34" name="Freeform 34"/>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35" name="TextBox 35"/>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a:off x="5476494" y="0"/>
              <a:ext cx="1007145" cy="924403"/>
              <a:chOff x="0" y="0"/>
              <a:chExt cx="223278" cy="204934"/>
            </a:xfrm>
          </p:grpSpPr>
          <p:sp>
            <p:nvSpPr>
              <p:cNvPr id="37" name="Freeform 37"/>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38" name="TextBox 38"/>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39" name="Freeform 39"/>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10"/>
              <a:stretch>
                <a:fillRect/>
              </a:stretch>
            </a:blipFill>
            <a:ln cap="sq">
              <a:noFill/>
              <a:prstDash val="solid"/>
              <a:miter/>
            </a:ln>
          </p:spPr>
        </p:sp>
        <p:sp>
          <p:nvSpPr>
            <p:cNvPr id="40" name="TextBox 40"/>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66C4"/>
                  </a:solidFill>
                  <a:latin typeface="Poppins Bold"/>
                  <a:ea typeface="Poppins Bold"/>
                  <a:cs typeface="Poppins Bold"/>
                  <a:sym typeface="Poppins Bold"/>
                </a:rPr>
                <a:t>Universitas Putra Bangsa</a:t>
              </a:r>
            </a:p>
          </p:txBody>
        </p:sp>
      </p:grpSp>
      <p:grpSp>
        <p:nvGrpSpPr>
          <p:cNvPr id="41" name="Group 41"/>
          <p:cNvGrpSpPr/>
          <p:nvPr/>
        </p:nvGrpSpPr>
        <p:grpSpPr>
          <a:xfrm>
            <a:off x="17259300" y="9258300"/>
            <a:ext cx="2179141" cy="574720"/>
            <a:chOff x="0" y="0"/>
            <a:chExt cx="2905521" cy="766294"/>
          </a:xfrm>
        </p:grpSpPr>
        <p:grpSp>
          <p:nvGrpSpPr>
            <p:cNvPr id="42" name="Group 42"/>
            <p:cNvGrpSpPr/>
            <p:nvPr/>
          </p:nvGrpSpPr>
          <p:grpSpPr>
            <a:xfrm>
              <a:off x="0" y="0"/>
              <a:ext cx="2905521" cy="766294"/>
              <a:chOff x="0" y="0"/>
              <a:chExt cx="573930" cy="151367"/>
            </a:xfrm>
          </p:grpSpPr>
          <p:sp>
            <p:nvSpPr>
              <p:cNvPr id="43" name="Freeform 43"/>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44" name="TextBox 44"/>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45" name="TextBox 45"/>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sp>
        <p:nvSpPr>
          <p:cNvPr id="46" name="Freeform 46"/>
          <p:cNvSpPr/>
          <p:nvPr/>
        </p:nvSpPr>
        <p:spPr>
          <a:xfrm>
            <a:off x="5675725" y="2116201"/>
            <a:ext cx="1014929" cy="1014929"/>
          </a:xfrm>
          <a:custGeom>
            <a:avLst/>
            <a:gdLst/>
            <a:ahLst/>
            <a:cxnLst/>
            <a:rect l="l" t="t" r="r" b="b"/>
            <a:pathLst>
              <a:path w="1014929" h="1014929">
                <a:moveTo>
                  <a:pt x="0" y="0"/>
                </a:moveTo>
                <a:lnTo>
                  <a:pt x="1014929" y="0"/>
                </a:lnTo>
                <a:lnTo>
                  <a:pt x="1014929" y="1014929"/>
                </a:lnTo>
                <a:lnTo>
                  <a:pt x="0" y="1014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7" name="Group 47"/>
          <p:cNvGrpSpPr/>
          <p:nvPr/>
        </p:nvGrpSpPr>
        <p:grpSpPr>
          <a:xfrm>
            <a:off x="7502989" y="9542197"/>
            <a:ext cx="3282022" cy="6166595"/>
            <a:chOff x="0" y="0"/>
            <a:chExt cx="864401" cy="1624124"/>
          </a:xfrm>
        </p:grpSpPr>
        <p:sp>
          <p:nvSpPr>
            <p:cNvPr id="48" name="Freeform 48"/>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49" name="TextBox 49"/>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sp>
        <p:nvSpPr>
          <p:cNvPr id="50" name="Freeform 50"/>
          <p:cNvSpPr/>
          <p:nvPr/>
        </p:nvSpPr>
        <p:spPr>
          <a:xfrm>
            <a:off x="4379504" y="-1401404"/>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1" name="Group 51"/>
          <p:cNvGrpSpPr/>
          <p:nvPr/>
        </p:nvGrpSpPr>
        <p:grpSpPr>
          <a:xfrm rot="-2392323">
            <a:off x="-1854830" y="7756335"/>
            <a:ext cx="3282022" cy="6166595"/>
            <a:chOff x="0" y="0"/>
            <a:chExt cx="864401" cy="1624124"/>
          </a:xfrm>
        </p:grpSpPr>
        <p:sp>
          <p:nvSpPr>
            <p:cNvPr id="52" name="Freeform 52"/>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53" name="TextBox 53"/>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sp>
        <p:nvSpPr>
          <p:cNvPr id="54" name="Freeform 54"/>
          <p:cNvSpPr/>
          <p:nvPr/>
        </p:nvSpPr>
        <p:spPr>
          <a:xfrm>
            <a:off x="13743666" y="8839078"/>
            <a:ext cx="2047200" cy="2047200"/>
          </a:xfrm>
          <a:custGeom>
            <a:avLst/>
            <a:gdLst/>
            <a:ahLst/>
            <a:cxnLst/>
            <a:rect l="l" t="t" r="r" b="b"/>
            <a:pathLst>
              <a:path w="2047200" h="2047200">
                <a:moveTo>
                  <a:pt x="0" y="0"/>
                </a:moveTo>
                <a:lnTo>
                  <a:pt x="2047200" y="0"/>
                </a:lnTo>
                <a:lnTo>
                  <a:pt x="2047200" y="2047200"/>
                </a:lnTo>
                <a:lnTo>
                  <a:pt x="0" y="2047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5" name="Group 55"/>
          <p:cNvGrpSpPr/>
          <p:nvPr/>
        </p:nvGrpSpPr>
        <p:grpSpPr>
          <a:xfrm rot="-5842547">
            <a:off x="1565761" y="9682922"/>
            <a:ext cx="929711" cy="1470280"/>
            <a:chOff x="0" y="0"/>
            <a:chExt cx="244862" cy="387234"/>
          </a:xfrm>
        </p:grpSpPr>
        <p:sp>
          <p:nvSpPr>
            <p:cNvPr id="56" name="Freeform 56"/>
            <p:cNvSpPr/>
            <p:nvPr/>
          </p:nvSpPr>
          <p:spPr>
            <a:xfrm>
              <a:off x="0" y="0"/>
              <a:ext cx="244862" cy="387234"/>
            </a:xfrm>
            <a:custGeom>
              <a:avLst/>
              <a:gdLst/>
              <a:ahLst/>
              <a:cxnLst/>
              <a:rect l="l" t="t" r="r" b="b"/>
              <a:pathLst>
                <a:path w="244862" h="387234">
                  <a:moveTo>
                    <a:pt x="122431" y="0"/>
                  </a:moveTo>
                  <a:lnTo>
                    <a:pt x="122431" y="0"/>
                  </a:lnTo>
                  <a:cubicBezTo>
                    <a:pt x="154902" y="0"/>
                    <a:pt x="186043" y="12899"/>
                    <a:pt x="209003" y="35859"/>
                  </a:cubicBezTo>
                  <a:cubicBezTo>
                    <a:pt x="231963" y="58820"/>
                    <a:pt x="244862" y="89960"/>
                    <a:pt x="244862" y="122431"/>
                  </a:cubicBezTo>
                  <a:lnTo>
                    <a:pt x="244862" y="264803"/>
                  </a:lnTo>
                  <a:cubicBezTo>
                    <a:pt x="244862" y="332420"/>
                    <a:pt x="190048" y="387234"/>
                    <a:pt x="122431" y="387234"/>
                  </a:cubicBezTo>
                  <a:lnTo>
                    <a:pt x="122431" y="387234"/>
                  </a:lnTo>
                  <a:cubicBezTo>
                    <a:pt x="89960" y="387234"/>
                    <a:pt x="58820" y="374335"/>
                    <a:pt x="35859" y="351375"/>
                  </a:cubicBezTo>
                  <a:cubicBezTo>
                    <a:pt x="12899" y="328415"/>
                    <a:pt x="0" y="297274"/>
                    <a:pt x="0" y="264803"/>
                  </a:cubicBezTo>
                  <a:lnTo>
                    <a:pt x="0" y="122431"/>
                  </a:lnTo>
                  <a:cubicBezTo>
                    <a:pt x="0" y="54814"/>
                    <a:pt x="54814" y="0"/>
                    <a:pt x="122431" y="0"/>
                  </a:cubicBezTo>
                  <a:close/>
                </a:path>
              </a:pathLst>
            </a:custGeom>
            <a:solidFill>
              <a:srgbClr val="FF66C4"/>
            </a:solidFill>
          </p:spPr>
        </p:sp>
        <p:sp>
          <p:nvSpPr>
            <p:cNvPr id="57" name="TextBox 57"/>
            <p:cNvSpPr txBox="1"/>
            <p:nvPr/>
          </p:nvSpPr>
          <p:spPr>
            <a:xfrm>
              <a:off x="0" y="-66675"/>
              <a:ext cx="244862" cy="453909"/>
            </a:xfrm>
            <a:prstGeom prst="rect">
              <a:avLst/>
            </a:prstGeom>
          </p:spPr>
          <p:txBody>
            <a:bodyPr lIns="50800" tIns="50800" rIns="50800" bIns="50800" rtlCol="0" anchor="ctr"/>
            <a:lstStyle/>
            <a:p>
              <a:pPr algn="ctr">
                <a:lnSpc>
                  <a:spcPts val="3499"/>
                </a:lnSpc>
              </a:pPr>
              <a:endParaRPr/>
            </a:p>
          </p:txBody>
        </p:sp>
      </p:grpSp>
      <p:grpSp>
        <p:nvGrpSpPr>
          <p:cNvPr id="58" name="Group 58"/>
          <p:cNvGrpSpPr/>
          <p:nvPr/>
        </p:nvGrpSpPr>
        <p:grpSpPr>
          <a:xfrm>
            <a:off x="17580156" y="2255966"/>
            <a:ext cx="2961166" cy="6356958"/>
            <a:chOff x="0" y="0"/>
            <a:chExt cx="779895" cy="1674261"/>
          </a:xfrm>
        </p:grpSpPr>
        <p:sp>
          <p:nvSpPr>
            <p:cNvPr id="59" name="Freeform 59"/>
            <p:cNvSpPr/>
            <p:nvPr/>
          </p:nvSpPr>
          <p:spPr>
            <a:xfrm>
              <a:off x="0" y="0"/>
              <a:ext cx="779895" cy="1674261"/>
            </a:xfrm>
            <a:custGeom>
              <a:avLst/>
              <a:gdLst/>
              <a:ahLst/>
              <a:cxnLst/>
              <a:rect l="l" t="t" r="r" b="b"/>
              <a:pathLst>
                <a:path w="779895" h="1674261">
                  <a:moveTo>
                    <a:pt x="78435" y="0"/>
                  </a:moveTo>
                  <a:lnTo>
                    <a:pt x="701461" y="0"/>
                  </a:lnTo>
                  <a:cubicBezTo>
                    <a:pt x="744779" y="0"/>
                    <a:pt x="779895" y="35116"/>
                    <a:pt x="779895" y="78435"/>
                  </a:cubicBezTo>
                  <a:lnTo>
                    <a:pt x="779895" y="1595826"/>
                  </a:lnTo>
                  <a:cubicBezTo>
                    <a:pt x="779895" y="1639144"/>
                    <a:pt x="744779" y="1674261"/>
                    <a:pt x="701461" y="1674261"/>
                  </a:cubicBezTo>
                  <a:lnTo>
                    <a:pt x="78435" y="1674261"/>
                  </a:lnTo>
                  <a:cubicBezTo>
                    <a:pt x="35116" y="1674261"/>
                    <a:pt x="0" y="1639144"/>
                    <a:pt x="0" y="1595826"/>
                  </a:cubicBezTo>
                  <a:lnTo>
                    <a:pt x="0" y="78435"/>
                  </a:lnTo>
                  <a:cubicBezTo>
                    <a:pt x="0" y="35116"/>
                    <a:pt x="35116" y="0"/>
                    <a:pt x="78435" y="0"/>
                  </a:cubicBezTo>
                  <a:close/>
                </a:path>
              </a:pathLst>
            </a:custGeom>
            <a:solidFill>
              <a:srgbClr val="FF66C4"/>
            </a:solidFill>
          </p:spPr>
        </p:sp>
        <p:sp>
          <p:nvSpPr>
            <p:cNvPr id="60" name="TextBox 60"/>
            <p:cNvSpPr txBox="1"/>
            <p:nvPr/>
          </p:nvSpPr>
          <p:spPr>
            <a:xfrm>
              <a:off x="0" y="-66675"/>
              <a:ext cx="779895" cy="1740936"/>
            </a:xfrm>
            <a:prstGeom prst="rect">
              <a:avLst/>
            </a:prstGeom>
          </p:spPr>
          <p:txBody>
            <a:bodyPr lIns="50800" tIns="50800" rIns="50800" bIns="50800" rtlCol="0" anchor="ctr"/>
            <a:lstStyle/>
            <a:p>
              <a:pPr algn="ctr">
                <a:lnSpc>
                  <a:spcPts val="3499"/>
                </a:lnSpc>
              </a:pPr>
              <a:endParaRPr/>
            </a:p>
          </p:txBody>
        </p:sp>
      </p:grpSp>
      <p:grpSp>
        <p:nvGrpSpPr>
          <p:cNvPr id="61" name="Group 61"/>
          <p:cNvGrpSpPr/>
          <p:nvPr/>
        </p:nvGrpSpPr>
        <p:grpSpPr>
          <a:xfrm>
            <a:off x="1104740" y="2262318"/>
            <a:ext cx="16078520" cy="6356958"/>
            <a:chOff x="0" y="0"/>
            <a:chExt cx="21438027" cy="8475944"/>
          </a:xfrm>
        </p:grpSpPr>
        <p:sp>
          <p:nvSpPr>
            <p:cNvPr id="62" name="Freeform 62"/>
            <p:cNvSpPr/>
            <p:nvPr/>
          </p:nvSpPr>
          <p:spPr>
            <a:xfrm>
              <a:off x="0" y="0"/>
              <a:ext cx="6534988" cy="8475944"/>
            </a:xfrm>
            <a:custGeom>
              <a:avLst/>
              <a:gdLst/>
              <a:ahLst/>
              <a:cxnLst/>
              <a:rect l="l" t="t" r="r" b="b"/>
              <a:pathLst>
                <a:path w="6534988" h="8475944">
                  <a:moveTo>
                    <a:pt x="0" y="0"/>
                  </a:moveTo>
                  <a:lnTo>
                    <a:pt x="6534988" y="0"/>
                  </a:lnTo>
                  <a:lnTo>
                    <a:pt x="6534988" y="8475944"/>
                  </a:lnTo>
                  <a:lnTo>
                    <a:pt x="0" y="8475944"/>
                  </a:lnTo>
                  <a:lnTo>
                    <a:pt x="0" y="0"/>
                  </a:lnTo>
                  <a:close/>
                </a:path>
              </a:pathLst>
            </a:custGeom>
            <a:blipFill>
              <a:blip r:embed="rId11" cstate="email">
                <a:extLst>
                  <a:ext uri="{28A0092B-C50C-407E-A947-70E740481C1C}">
                    <a14:useLocalDpi xmlns:a14="http://schemas.microsoft.com/office/drawing/2010/main"/>
                  </a:ext>
                </a:extLst>
              </a:blip>
              <a:stretch>
                <a:fillRect/>
              </a:stretch>
            </a:blipFill>
            <a:ln w="38100" cap="sq">
              <a:solidFill>
                <a:srgbClr val="FF66C4"/>
              </a:solidFill>
              <a:prstDash val="solid"/>
              <a:miter/>
            </a:ln>
          </p:spPr>
        </p:sp>
        <p:sp>
          <p:nvSpPr>
            <p:cNvPr id="63" name="Freeform 63"/>
            <p:cNvSpPr/>
            <p:nvPr/>
          </p:nvSpPr>
          <p:spPr>
            <a:xfrm>
              <a:off x="14552357" y="0"/>
              <a:ext cx="6885670" cy="8460953"/>
            </a:xfrm>
            <a:custGeom>
              <a:avLst/>
              <a:gdLst/>
              <a:ahLst/>
              <a:cxnLst/>
              <a:rect l="l" t="t" r="r" b="b"/>
              <a:pathLst>
                <a:path w="6885670" h="8460953">
                  <a:moveTo>
                    <a:pt x="0" y="0"/>
                  </a:moveTo>
                  <a:lnTo>
                    <a:pt x="6885670" y="0"/>
                  </a:lnTo>
                  <a:lnTo>
                    <a:pt x="6885670" y="8460953"/>
                  </a:lnTo>
                  <a:lnTo>
                    <a:pt x="0" y="8460953"/>
                  </a:lnTo>
                  <a:lnTo>
                    <a:pt x="0" y="0"/>
                  </a:lnTo>
                  <a:close/>
                </a:path>
              </a:pathLst>
            </a:custGeom>
            <a:blipFill>
              <a:blip r:embed="rId12" cstate="email">
                <a:extLst>
                  <a:ext uri="{28A0092B-C50C-407E-A947-70E740481C1C}">
                    <a14:useLocalDpi xmlns:a14="http://schemas.microsoft.com/office/drawing/2010/main"/>
                  </a:ext>
                </a:extLst>
              </a:blip>
              <a:stretch>
                <a:fillRect/>
              </a:stretch>
            </a:blipFill>
            <a:ln w="38100" cap="sq">
              <a:solidFill>
                <a:srgbClr val="FF66C4"/>
              </a:solidFill>
              <a:prstDash val="solid"/>
              <a:miter/>
            </a:ln>
          </p:spPr>
        </p:sp>
        <p:sp>
          <p:nvSpPr>
            <p:cNvPr id="64" name="Freeform 64"/>
            <p:cNvSpPr/>
            <p:nvPr/>
          </p:nvSpPr>
          <p:spPr>
            <a:xfrm>
              <a:off x="7372578" y="14992"/>
              <a:ext cx="6342189" cy="8460953"/>
            </a:xfrm>
            <a:custGeom>
              <a:avLst/>
              <a:gdLst/>
              <a:ahLst/>
              <a:cxnLst/>
              <a:rect l="l" t="t" r="r" b="b"/>
              <a:pathLst>
                <a:path w="6342189" h="8460953">
                  <a:moveTo>
                    <a:pt x="0" y="0"/>
                  </a:moveTo>
                  <a:lnTo>
                    <a:pt x="6342189" y="0"/>
                  </a:lnTo>
                  <a:lnTo>
                    <a:pt x="6342189" y="8460952"/>
                  </a:lnTo>
                  <a:lnTo>
                    <a:pt x="0" y="8460952"/>
                  </a:lnTo>
                  <a:lnTo>
                    <a:pt x="0" y="0"/>
                  </a:lnTo>
                  <a:close/>
                </a:path>
              </a:pathLst>
            </a:custGeom>
            <a:blipFill>
              <a:blip r:embed="rId13"/>
              <a:stretch>
                <a:fillRect/>
              </a:stretch>
            </a:blipFill>
          </p:spPr>
        </p:sp>
      </p:grpSp>
      <p:sp>
        <p:nvSpPr>
          <p:cNvPr id="65" name="TextBox 65"/>
          <p:cNvSpPr txBox="1"/>
          <p:nvPr/>
        </p:nvSpPr>
        <p:spPr>
          <a:xfrm>
            <a:off x="7150622" y="603352"/>
            <a:ext cx="3986757" cy="57058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METODE ANALITIK</a:t>
            </a:r>
          </a:p>
        </p:txBody>
      </p:sp>
      <p:sp>
        <p:nvSpPr>
          <p:cNvPr id="66" name="TextBox 66"/>
          <p:cNvSpPr txBox="1"/>
          <p:nvPr/>
        </p:nvSpPr>
        <p:spPr>
          <a:xfrm>
            <a:off x="7423580" y="1372967"/>
            <a:ext cx="3440841" cy="347431"/>
          </a:xfrm>
          <a:prstGeom prst="rect">
            <a:avLst/>
          </a:prstGeom>
        </p:spPr>
        <p:txBody>
          <a:bodyPr lIns="0" tIns="0" rIns="0" bIns="0" rtlCol="0" anchor="t">
            <a:spAutoFit/>
          </a:bodyPr>
          <a:lstStyle/>
          <a:p>
            <a:pPr algn="ctr">
              <a:lnSpc>
                <a:spcPts val="2553"/>
              </a:lnSpc>
            </a:pPr>
            <a:r>
              <a:rPr lang="en-US" sz="2220">
                <a:solidFill>
                  <a:srgbClr val="000000"/>
                </a:solidFill>
                <a:latin typeface="Poppins"/>
                <a:ea typeface="Poppins"/>
                <a:cs typeface="Poppins"/>
                <a:sym typeface="Poppins"/>
              </a:rPr>
              <a:t>ketika M &lt; 1</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7733" y="-199834"/>
            <a:ext cx="8241793" cy="6337301"/>
            <a:chOff x="0" y="0"/>
            <a:chExt cx="2170678" cy="1669083"/>
          </a:xfrm>
        </p:grpSpPr>
        <p:sp>
          <p:nvSpPr>
            <p:cNvPr id="3" name="Freeform 3"/>
            <p:cNvSpPr/>
            <p:nvPr/>
          </p:nvSpPr>
          <p:spPr>
            <a:xfrm>
              <a:off x="0" y="0"/>
              <a:ext cx="2170678" cy="1669083"/>
            </a:xfrm>
            <a:custGeom>
              <a:avLst/>
              <a:gdLst/>
              <a:ahLst/>
              <a:cxnLst/>
              <a:rect l="l" t="t" r="r" b="b"/>
              <a:pathLst>
                <a:path w="2170678" h="1669083">
                  <a:moveTo>
                    <a:pt x="28180" y="0"/>
                  </a:moveTo>
                  <a:lnTo>
                    <a:pt x="2142498" y="0"/>
                  </a:lnTo>
                  <a:cubicBezTo>
                    <a:pt x="2149972" y="0"/>
                    <a:pt x="2157139" y="2969"/>
                    <a:pt x="2162424" y="8254"/>
                  </a:cubicBezTo>
                  <a:cubicBezTo>
                    <a:pt x="2167709" y="13539"/>
                    <a:pt x="2170678" y="20707"/>
                    <a:pt x="2170678" y="28180"/>
                  </a:cubicBezTo>
                  <a:lnTo>
                    <a:pt x="2170678" y="1640903"/>
                  </a:lnTo>
                  <a:cubicBezTo>
                    <a:pt x="2170678" y="1656467"/>
                    <a:pt x="2158061" y="1669083"/>
                    <a:pt x="2142498" y="1669083"/>
                  </a:cubicBezTo>
                  <a:lnTo>
                    <a:pt x="28180" y="1669083"/>
                  </a:lnTo>
                  <a:cubicBezTo>
                    <a:pt x="12617" y="1669083"/>
                    <a:pt x="0" y="1656467"/>
                    <a:pt x="0" y="1640903"/>
                  </a:cubicBezTo>
                  <a:lnTo>
                    <a:pt x="0" y="28180"/>
                  </a:lnTo>
                  <a:cubicBezTo>
                    <a:pt x="0" y="12617"/>
                    <a:pt x="12617" y="0"/>
                    <a:pt x="28180" y="0"/>
                  </a:cubicBezTo>
                  <a:close/>
                </a:path>
              </a:pathLst>
            </a:custGeom>
            <a:solidFill>
              <a:srgbClr val="FF66C4"/>
            </a:solidFill>
          </p:spPr>
        </p:sp>
        <p:sp>
          <p:nvSpPr>
            <p:cNvPr id="4" name="TextBox 4"/>
            <p:cNvSpPr txBox="1"/>
            <p:nvPr/>
          </p:nvSpPr>
          <p:spPr>
            <a:xfrm>
              <a:off x="0" y="-66675"/>
              <a:ext cx="2170678" cy="1735758"/>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301161" y="434342"/>
            <a:ext cx="3458912" cy="594358"/>
            <a:chOff x="0" y="0"/>
            <a:chExt cx="4611883" cy="792477"/>
          </a:xfrm>
        </p:grpSpPr>
        <p:grpSp>
          <p:nvGrpSpPr>
            <p:cNvPr id="6" name="Group 6"/>
            <p:cNvGrpSpPr/>
            <p:nvPr/>
          </p:nvGrpSpPr>
          <p:grpSpPr>
            <a:xfrm>
              <a:off x="448514" y="0"/>
              <a:ext cx="4163369" cy="792477"/>
              <a:chOff x="0" y="0"/>
              <a:chExt cx="958956" cy="182533"/>
            </a:xfrm>
          </p:grpSpPr>
          <p:sp>
            <p:nvSpPr>
              <p:cNvPr id="7" name="Freeform 7"/>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FFFF"/>
              </a:solidFill>
              <a:ln cap="rnd">
                <a:noFill/>
                <a:prstDash val="solid"/>
                <a:round/>
              </a:ln>
            </p:spPr>
          </p:sp>
          <p:sp>
            <p:nvSpPr>
              <p:cNvPr id="8" name="TextBox 8"/>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20797"/>
              <a:ext cx="167531" cy="1675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0" y="314011"/>
              <a:ext cx="164455" cy="16445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3075" y="605466"/>
              <a:ext cx="164455" cy="16445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TextBox 18"/>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172406"/>
                  </a:solidFill>
                  <a:latin typeface="Poppins Bold"/>
                  <a:ea typeface="Poppins Bold"/>
                  <a:cs typeface="Poppins Bold"/>
                  <a:sym typeface="Poppins Bold"/>
                </a:rPr>
                <a:t>Oleh : Kelompok 01</a:t>
              </a:r>
            </a:p>
          </p:txBody>
        </p:sp>
      </p:grpSp>
      <p:grpSp>
        <p:nvGrpSpPr>
          <p:cNvPr id="19" name="Group 19"/>
          <p:cNvGrpSpPr/>
          <p:nvPr/>
        </p:nvGrpSpPr>
        <p:grpSpPr>
          <a:xfrm>
            <a:off x="12204161" y="335398"/>
            <a:ext cx="7173409" cy="693302"/>
            <a:chOff x="0" y="0"/>
            <a:chExt cx="9564545" cy="924403"/>
          </a:xfrm>
        </p:grpSpPr>
        <p:grpSp>
          <p:nvGrpSpPr>
            <p:cNvPr id="20" name="Group 20"/>
            <p:cNvGrpSpPr/>
            <p:nvPr/>
          </p:nvGrpSpPr>
          <p:grpSpPr>
            <a:xfrm>
              <a:off x="6757562" y="0"/>
              <a:ext cx="2806983" cy="924403"/>
              <a:chOff x="0" y="0"/>
              <a:chExt cx="554466" cy="182598"/>
            </a:xfrm>
          </p:grpSpPr>
          <p:sp>
            <p:nvSpPr>
              <p:cNvPr id="21" name="Freeform 21"/>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2" name="TextBox 22"/>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3" name="Group 23"/>
            <p:cNvGrpSpPr/>
            <p:nvPr/>
          </p:nvGrpSpPr>
          <p:grpSpPr>
            <a:xfrm>
              <a:off x="5476494" y="0"/>
              <a:ext cx="1007145" cy="924403"/>
              <a:chOff x="0" y="0"/>
              <a:chExt cx="223278" cy="204934"/>
            </a:xfrm>
          </p:grpSpPr>
          <p:sp>
            <p:nvSpPr>
              <p:cNvPr id="24" name="Freeform 24"/>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5" name="TextBox 25"/>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6" name="Freeform 26"/>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2"/>
              <a:stretch>
                <a:fillRect/>
              </a:stretch>
            </a:blipFill>
            <a:ln cap="sq">
              <a:noFill/>
              <a:prstDash val="solid"/>
              <a:miter/>
            </a:ln>
          </p:spPr>
        </p:sp>
        <p:sp>
          <p:nvSpPr>
            <p:cNvPr id="27" name="TextBox 27"/>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FF66C4"/>
                  </a:solidFill>
                  <a:latin typeface="Poppins Bold"/>
                  <a:ea typeface="Poppins Bold"/>
                  <a:cs typeface="Poppins Bold"/>
                  <a:sym typeface="Poppins Bold"/>
                </a:rPr>
                <a:t>Universitas Putra Bangsa</a:t>
              </a:r>
            </a:p>
          </p:txBody>
        </p:sp>
      </p:grpSp>
      <p:grpSp>
        <p:nvGrpSpPr>
          <p:cNvPr id="28" name="Group 28"/>
          <p:cNvGrpSpPr/>
          <p:nvPr/>
        </p:nvGrpSpPr>
        <p:grpSpPr>
          <a:xfrm>
            <a:off x="17259300" y="9258300"/>
            <a:ext cx="2179141" cy="574720"/>
            <a:chOff x="0" y="0"/>
            <a:chExt cx="2905521" cy="766294"/>
          </a:xfrm>
        </p:grpSpPr>
        <p:grpSp>
          <p:nvGrpSpPr>
            <p:cNvPr id="29" name="Group 29"/>
            <p:cNvGrpSpPr/>
            <p:nvPr/>
          </p:nvGrpSpPr>
          <p:grpSpPr>
            <a:xfrm>
              <a:off x="0" y="0"/>
              <a:ext cx="2905521" cy="766294"/>
              <a:chOff x="0" y="0"/>
              <a:chExt cx="573930" cy="151367"/>
            </a:xfrm>
          </p:grpSpPr>
          <p:sp>
            <p:nvSpPr>
              <p:cNvPr id="30" name="Freeform 30"/>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1" name="TextBox 31"/>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2" name="TextBox 32"/>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sp>
        <p:nvSpPr>
          <p:cNvPr id="33" name="Freeform 33"/>
          <p:cNvSpPr/>
          <p:nvPr/>
        </p:nvSpPr>
        <p:spPr>
          <a:xfrm>
            <a:off x="7257981" y="8887811"/>
            <a:ext cx="1315698" cy="1315698"/>
          </a:xfrm>
          <a:custGeom>
            <a:avLst/>
            <a:gdLst/>
            <a:ahLst/>
            <a:cxnLst/>
            <a:rect l="l" t="t" r="r" b="b"/>
            <a:pathLst>
              <a:path w="1315698" h="1315698">
                <a:moveTo>
                  <a:pt x="0" y="0"/>
                </a:moveTo>
                <a:lnTo>
                  <a:pt x="1315698" y="0"/>
                </a:lnTo>
                <a:lnTo>
                  <a:pt x="1315698" y="1315698"/>
                </a:lnTo>
                <a:lnTo>
                  <a:pt x="0" y="1315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Freeform 34"/>
          <p:cNvSpPr/>
          <p:nvPr/>
        </p:nvSpPr>
        <p:spPr>
          <a:xfrm>
            <a:off x="10864420" y="1444173"/>
            <a:ext cx="1714691" cy="1714691"/>
          </a:xfrm>
          <a:custGeom>
            <a:avLst/>
            <a:gdLst/>
            <a:ahLst/>
            <a:cxnLst/>
            <a:rect l="l" t="t" r="r" b="b"/>
            <a:pathLst>
              <a:path w="1714691" h="1714691">
                <a:moveTo>
                  <a:pt x="0" y="0"/>
                </a:moveTo>
                <a:lnTo>
                  <a:pt x="1714691" y="0"/>
                </a:lnTo>
                <a:lnTo>
                  <a:pt x="1714691" y="1714690"/>
                </a:lnTo>
                <a:lnTo>
                  <a:pt x="0" y="17146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5" name="Freeform 35"/>
          <p:cNvSpPr/>
          <p:nvPr/>
        </p:nvSpPr>
        <p:spPr>
          <a:xfrm>
            <a:off x="9144000" y="4792831"/>
            <a:ext cx="963668" cy="963668"/>
          </a:xfrm>
          <a:custGeom>
            <a:avLst/>
            <a:gdLst/>
            <a:ahLst/>
            <a:cxnLst/>
            <a:rect l="l" t="t" r="r" b="b"/>
            <a:pathLst>
              <a:path w="963668" h="963668">
                <a:moveTo>
                  <a:pt x="0" y="0"/>
                </a:moveTo>
                <a:lnTo>
                  <a:pt x="963668" y="0"/>
                </a:lnTo>
                <a:lnTo>
                  <a:pt x="963668" y="963668"/>
                </a:lnTo>
                <a:lnTo>
                  <a:pt x="0" y="963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Freeform 36"/>
          <p:cNvSpPr/>
          <p:nvPr/>
        </p:nvSpPr>
        <p:spPr>
          <a:xfrm>
            <a:off x="1387968" y="2421183"/>
            <a:ext cx="8003688" cy="5444635"/>
          </a:xfrm>
          <a:custGeom>
            <a:avLst/>
            <a:gdLst/>
            <a:ahLst/>
            <a:cxnLst/>
            <a:rect l="l" t="t" r="r" b="b"/>
            <a:pathLst>
              <a:path w="8003688" h="5444635">
                <a:moveTo>
                  <a:pt x="0" y="0"/>
                </a:moveTo>
                <a:lnTo>
                  <a:pt x="8003688" y="0"/>
                </a:lnTo>
                <a:lnTo>
                  <a:pt x="8003688" y="5444634"/>
                </a:lnTo>
                <a:lnTo>
                  <a:pt x="0" y="5444634"/>
                </a:lnTo>
                <a:lnTo>
                  <a:pt x="0" y="0"/>
                </a:lnTo>
                <a:close/>
              </a:path>
            </a:pathLst>
          </a:custGeom>
          <a:blipFill>
            <a:blip r:embed="rId5" cstate="email">
              <a:extLst>
                <a:ext uri="{28A0092B-C50C-407E-A947-70E740481C1C}">
                  <a14:useLocalDpi xmlns:a14="http://schemas.microsoft.com/office/drawing/2010/main"/>
                </a:ext>
              </a:extLst>
            </a:blip>
            <a:stretch>
              <a:fillRect/>
            </a:stretch>
          </a:blipFill>
          <a:ln w="47625" cap="rnd">
            <a:solidFill>
              <a:srgbClr val="FF66C4"/>
            </a:solidFill>
            <a:prstDash val="solid"/>
            <a:round/>
          </a:ln>
        </p:spPr>
      </p:sp>
      <p:sp>
        <p:nvSpPr>
          <p:cNvPr id="37" name="Freeform 37"/>
          <p:cNvSpPr/>
          <p:nvPr/>
        </p:nvSpPr>
        <p:spPr>
          <a:xfrm>
            <a:off x="9705315" y="2421183"/>
            <a:ext cx="7194716" cy="5444635"/>
          </a:xfrm>
          <a:custGeom>
            <a:avLst/>
            <a:gdLst/>
            <a:ahLst/>
            <a:cxnLst/>
            <a:rect l="l" t="t" r="r" b="b"/>
            <a:pathLst>
              <a:path w="7194716" h="5444635">
                <a:moveTo>
                  <a:pt x="0" y="0"/>
                </a:moveTo>
                <a:lnTo>
                  <a:pt x="7194717" y="0"/>
                </a:lnTo>
                <a:lnTo>
                  <a:pt x="7194717" y="5444634"/>
                </a:lnTo>
                <a:lnTo>
                  <a:pt x="0" y="5444634"/>
                </a:lnTo>
                <a:lnTo>
                  <a:pt x="0" y="0"/>
                </a:lnTo>
                <a:close/>
              </a:path>
            </a:pathLst>
          </a:custGeom>
          <a:blipFill>
            <a:blip r:embed="rId6" cstate="email">
              <a:extLst>
                <a:ext uri="{28A0092B-C50C-407E-A947-70E740481C1C}">
                  <a14:useLocalDpi xmlns:a14="http://schemas.microsoft.com/office/drawing/2010/main"/>
                </a:ext>
              </a:extLst>
            </a:blip>
            <a:stretch>
              <a:fillRect/>
            </a:stretch>
          </a:blipFill>
          <a:ln w="47625" cap="rnd">
            <a:solidFill>
              <a:srgbClr val="FF66C4"/>
            </a:solidFill>
            <a:prstDash val="solid"/>
            <a:round/>
          </a:ln>
        </p:spPr>
      </p:sp>
      <p:grpSp>
        <p:nvGrpSpPr>
          <p:cNvPr id="38" name="Group 38"/>
          <p:cNvGrpSpPr/>
          <p:nvPr/>
        </p:nvGrpSpPr>
        <p:grpSpPr>
          <a:xfrm rot="-5400000">
            <a:off x="939752" y="7816013"/>
            <a:ext cx="3282022" cy="6166595"/>
            <a:chOff x="0" y="0"/>
            <a:chExt cx="864401" cy="1624124"/>
          </a:xfrm>
        </p:grpSpPr>
        <p:sp>
          <p:nvSpPr>
            <p:cNvPr id="39" name="Freeform 39"/>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40" name="TextBox 40"/>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grpSp>
        <p:nvGrpSpPr>
          <p:cNvPr id="41" name="Group 41"/>
          <p:cNvGrpSpPr/>
          <p:nvPr/>
        </p:nvGrpSpPr>
        <p:grpSpPr>
          <a:xfrm rot="-5400000">
            <a:off x="11609887" y="7816013"/>
            <a:ext cx="3282022" cy="6166595"/>
            <a:chOff x="0" y="0"/>
            <a:chExt cx="864401" cy="1624124"/>
          </a:xfrm>
        </p:grpSpPr>
        <p:sp>
          <p:nvSpPr>
            <p:cNvPr id="42" name="Freeform 42"/>
            <p:cNvSpPr/>
            <p:nvPr/>
          </p:nvSpPr>
          <p:spPr>
            <a:xfrm>
              <a:off x="0" y="0"/>
              <a:ext cx="864401" cy="1624124"/>
            </a:xfrm>
            <a:custGeom>
              <a:avLst/>
              <a:gdLst/>
              <a:ahLst/>
              <a:cxnLst/>
              <a:rect l="l" t="t" r="r" b="b"/>
              <a:pathLst>
                <a:path w="864401" h="1624124">
                  <a:moveTo>
                    <a:pt x="70767" y="0"/>
                  </a:moveTo>
                  <a:lnTo>
                    <a:pt x="793634" y="0"/>
                  </a:lnTo>
                  <a:cubicBezTo>
                    <a:pt x="812403" y="0"/>
                    <a:pt x="830402" y="7456"/>
                    <a:pt x="843674" y="20727"/>
                  </a:cubicBezTo>
                  <a:cubicBezTo>
                    <a:pt x="856945" y="33998"/>
                    <a:pt x="864401" y="51998"/>
                    <a:pt x="864401" y="70767"/>
                  </a:cubicBezTo>
                  <a:lnTo>
                    <a:pt x="864401" y="1553357"/>
                  </a:lnTo>
                  <a:cubicBezTo>
                    <a:pt x="864401" y="1572126"/>
                    <a:pt x="856945" y="1590125"/>
                    <a:pt x="843674" y="1603397"/>
                  </a:cubicBezTo>
                  <a:cubicBezTo>
                    <a:pt x="830402" y="1616668"/>
                    <a:pt x="812403" y="1624124"/>
                    <a:pt x="793634" y="1624124"/>
                  </a:cubicBezTo>
                  <a:lnTo>
                    <a:pt x="70767" y="1624124"/>
                  </a:lnTo>
                  <a:cubicBezTo>
                    <a:pt x="51998" y="1624124"/>
                    <a:pt x="33998" y="1616668"/>
                    <a:pt x="20727" y="1603397"/>
                  </a:cubicBezTo>
                  <a:cubicBezTo>
                    <a:pt x="7456" y="1590125"/>
                    <a:pt x="0" y="1572126"/>
                    <a:pt x="0" y="1553357"/>
                  </a:cubicBezTo>
                  <a:lnTo>
                    <a:pt x="0" y="70767"/>
                  </a:lnTo>
                  <a:cubicBezTo>
                    <a:pt x="0" y="51998"/>
                    <a:pt x="7456" y="33998"/>
                    <a:pt x="20727" y="20727"/>
                  </a:cubicBezTo>
                  <a:cubicBezTo>
                    <a:pt x="33998" y="7456"/>
                    <a:pt x="51998" y="0"/>
                    <a:pt x="70767" y="0"/>
                  </a:cubicBezTo>
                  <a:close/>
                </a:path>
              </a:pathLst>
            </a:custGeom>
            <a:solidFill>
              <a:srgbClr val="FF66C4"/>
            </a:solidFill>
          </p:spPr>
        </p:sp>
        <p:sp>
          <p:nvSpPr>
            <p:cNvPr id="43" name="TextBox 43"/>
            <p:cNvSpPr txBox="1"/>
            <p:nvPr/>
          </p:nvSpPr>
          <p:spPr>
            <a:xfrm>
              <a:off x="0" y="-66675"/>
              <a:ext cx="864401" cy="1690799"/>
            </a:xfrm>
            <a:prstGeom prst="rect">
              <a:avLst/>
            </a:prstGeom>
          </p:spPr>
          <p:txBody>
            <a:bodyPr lIns="50800" tIns="50800" rIns="50800" bIns="50800" rtlCol="0" anchor="ctr"/>
            <a:lstStyle/>
            <a:p>
              <a:pPr algn="ctr">
                <a:lnSpc>
                  <a:spcPts val="3499"/>
                </a:lnSpc>
              </a:pPr>
              <a:endParaRPr/>
            </a:p>
          </p:txBody>
        </p:sp>
      </p:grpSp>
      <p:sp>
        <p:nvSpPr>
          <p:cNvPr id="44" name="Freeform 44"/>
          <p:cNvSpPr/>
          <p:nvPr/>
        </p:nvSpPr>
        <p:spPr>
          <a:xfrm>
            <a:off x="4935938" y="-1223433"/>
            <a:ext cx="2047200" cy="2047200"/>
          </a:xfrm>
          <a:custGeom>
            <a:avLst/>
            <a:gdLst/>
            <a:ahLst/>
            <a:cxnLst/>
            <a:rect l="l" t="t" r="r" b="b"/>
            <a:pathLst>
              <a:path w="2047200" h="2047200">
                <a:moveTo>
                  <a:pt x="0" y="0"/>
                </a:moveTo>
                <a:lnTo>
                  <a:pt x="2047199" y="0"/>
                </a:lnTo>
                <a:lnTo>
                  <a:pt x="2047199" y="2047199"/>
                </a:lnTo>
                <a:lnTo>
                  <a:pt x="0" y="2047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5" name="Group 45"/>
          <p:cNvGrpSpPr/>
          <p:nvPr/>
        </p:nvGrpSpPr>
        <p:grpSpPr>
          <a:xfrm>
            <a:off x="17580156" y="2255966"/>
            <a:ext cx="2961166" cy="6356958"/>
            <a:chOff x="0" y="0"/>
            <a:chExt cx="779895" cy="1674261"/>
          </a:xfrm>
        </p:grpSpPr>
        <p:sp>
          <p:nvSpPr>
            <p:cNvPr id="46" name="Freeform 46"/>
            <p:cNvSpPr/>
            <p:nvPr/>
          </p:nvSpPr>
          <p:spPr>
            <a:xfrm>
              <a:off x="0" y="0"/>
              <a:ext cx="779895" cy="1674261"/>
            </a:xfrm>
            <a:custGeom>
              <a:avLst/>
              <a:gdLst/>
              <a:ahLst/>
              <a:cxnLst/>
              <a:rect l="l" t="t" r="r" b="b"/>
              <a:pathLst>
                <a:path w="779895" h="1674261">
                  <a:moveTo>
                    <a:pt x="78435" y="0"/>
                  </a:moveTo>
                  <a:lnTo>
                    <a:pt x="701461" y="0"/>
                  </a:lnTo>
                  <a:cubicBezTo>
                    <a:pt x="744779" y="0"/>
                    <a:pt x="779895" y="35116"/>
                    <a:pt x="779895" y="78435"/>
                  </a:cubicBezTo>
                  <a:lnTo>
                    <a:pt x="779895" y="1595826"/>
                  </a:lnTo>
                  <a:cubicBezTo>
                    <a:pt x="779895" y="1639144"/>
                    <a:pt x="744779" y="1674261"/>
                    <a:pt x="701461" y="1674261"/>
                  </a:cubicBezTo>
                  <a:lnTo>
                    <a:pt x="78435" y="1674261"/>
                  </a:lnTo>
                  <a:cubicBezTo>
                    <a:pt x="35116" y="1674261"/>
                    <a:pt x="0" y="1639144"/>
                    <a:pt x="0" y="1595826"/>
                  </a:cubicBezTo>
                  <a:lnTo>
                    <a:pt x="0" y="78435"/>
                  </a:lnTo>
                  <a:cubicBezTo>
                    <a:pt x="0" y="35116"/>
                    <a:pt x="35116" y="0"/>
                    <a:pt x="78435" y="0"/>
                  </a:cubicBezTo>
                  <a:close/>
                </a:path>
              </a:pathLst>
            </a:custGeom>
            <a:solidFill>
              <a:srgbClr val="FF66C4"/>
            </a:solidFill>
          </p:spPr>
        </p:sp>
        <p:sp>
          <p:nvSpPr>
            <p:cNvPr id="47" name="TextBox 47"/>
            <p:cNvSpPr txBox="1"/>
            <p:nvPr/>
          </p:nvSpPr>
          <p:spPr>
            <a:xfrm>
              <a:off x="0" y="-66675"/>
              <a:ext cx="779895" cy="1740936"/>
            </a:xfrm>
            <a:prstGeom prst="rect">
              <a:avLst/>
            </a:prstGeom>
          </p:spPr>
          <p:txBody>
            <a:bodyPr lIns="50800" tIns="50800" rIns="50800" bIns="50800" rtlCol="0" anchor="ctr"/>
            <a:lstStyle/>
            <a:p>
              <a:pPr algn="ctr">
                <a:lnSpc>
                  <a:spcPts val="3499"/>
                </a:lnSpc>
              </a:pPr>
              <a:endParaRPr/>
            </a:p>
          </p:txBody>
        </p:sp>
      </p:grpSp>
      <p:sp>
        <p:nvSpPr>
          <p:cNvPr id="48" name="Freeform 48"/>
          <p:cNvSpPr/>
          <p:nvPr/>
        </p:nvSpPr>
        <p:spPr>
          <a:xfrm>
            <a:off x="5481460" y="6137467"/>
            <a:ext cx="956154" cy="956154"/>
          </a:xfrm>
          <a:custGeom>
            <a:avLst/>
            <a:gdLst/>
            <a:ahLst/>
            <a:cxnLst/>
            <a:rect l="l" t="t" r="r" b="b"/>
            <a:pathLst>
              <a:path w="956154" h="956154">
                <a:moveTo>
                  <a:pt x="0" y="0"/>
                </a:moveTo>
                <a:lnTo>
                  <a:pt x="956155" y="0"/>
                </a:lnTo>
                <a:lnTo>
                  <a:pt x="956155" y="956155"/>
                </a:lnTo>
                <a:lnTo>
                  <a:pt x="0" y="956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9" name="Freeform 49"/>
          <p:cNvSpPr/>
          <p:nvPr/>
        </p:nvSpPr>
        <p:spPr>
          <a:xfrm>
            <a:off x="0" y="8517743"/>
            <a:ext cx="712304" cy="712304"/>
          </a:xfrm>
          <a:custGeom>
            <a:avLst/>
            <a:gdLst/>
            <a:ahLst/>
            <a:cxnLst/>
            <a:rect l="l" t="t" r="r" b="b"/>
            <a:pathLst>
              <a:path w="712304" h="712304">
                <a:moveTo>
                  <a:pt x="0" y="0"/>
                </a:moveTo>
                <a:lnTo>
                  <a:pt x="712304" y="0"/>
                </a:lnTo>
                <a:lnTo>
                  <a:pt x="712304" y="712304"/>
                </a:lnTo>
                <a:lnTo>
                  <a:pt x="0" y="712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0" name="TextBox 50"/>
          <p:cNvSpPr txBox="1"/>
          <p:nvPr/>
        </p:nvSpPr>
        <p:spPr>
          <a:xfrm>
            <a:off x="7150622" y="603352"/>
            <a:ext cx="3986757" cy="57058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METODE ANALITIK</a:t>
            </a:r>
          </a:p>
        </p:txBody>
      </p:sp>
      <p:sp>
        <p:nvSpPr>
          <p:cNvPr id="51" name="TextBox 51"/>
          <p:cNvSpPr txBox="1"/>
          <p:nvPr/>
        </p:nvSpPr>
        <p:spPr>
          <a:xfrm>
            <a:off x="7423580" y="1372967"/>
            <a:ext cx="3440841" cy="347431"/>
          </a:xfrm>
          <a:prstGeom prst="rect">
            <a:avLst/>
          </a:prstGeom>
        </p:spPr>
        <p:txBody>
          <a:bodyPr lIns="0" tIns="0" rIns="0" bIns="0" rtlCol="0" anchor="t">
            <a:spAutoFit/>
          </a:bodyPr>
          <a:lstStyle/>
          <a:p>
            <a:pPr algn="ctr">
              <a:lnSpc>
                <a:spcPts val="2553"/>
              </a:lnSpc>
            </a:pPr>
            <a:r>
              <a:rPr lang="en-US" sz="2220">
                <a:solidFill>
                  <a:srgbClr val="000000"/>
                </a:solidFill>
                <a:latin typeface="Poppins"/>
                <a:ea typeface="Poppins"/>
                <a:cs typeface="Poppins"/>
                <a:sym typeface="Poppins"/>
              </a:rPr>
              <a:t>ketika M &gt; 1</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3188" y="-1653724"/>
            <a:ext cx="2385245" cy="2385245"/>
          </a:xfrm>
          <a:custGeom>
            <a:avLst/>
            <a:gdLst/>
            <a:ahLst/>
            <a:cxnLst/>
            <a:rect l="l" t="t" r="r" b="b"/>
            <a:pathLst>
              <a:path w="2385245" h="2385245">
                <a:moveTo>
                  <a:pt x="0" y="0"/>
                </a:moveTo>
                <a:lnTo>
                  <a:pt x="2385245" y="0"/>
                </a:lnTo>
                <a:lnTo>
                  <a:pt x="2385245" y="2385245"/>
                </a:lnTo>
                <a:lnTo>
                  <a:pt x="0" y="2385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03867" y="9094378"/>
            <a:ext cx="2385245" cy="2385245"/>
          </a:xfrm>
          <a:custGeom>
            <a:avLst/>
            <a:gdLst/>
            <a:ahLst/>
            <a:cxnLst/>
            <a:rect l="l" t="t" r="r" b="b"/>
            <a:pathLst>
              <a:path w="2385245" h="2385245">
                <a:moveTo>
                  <a:pt x="0" y="0"/>
                </a:moveTo>
                <a:lnTo>
                  <a:pt x="2385245" y="0"/>
                </a:lnTo>
                <a:lnTo>
                  <a:pt x="2385245" y="2385244"/>
                </a:lnTo>
                <a:lnTo>
                  <a:pt x="0" y="2385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1161" y="434342"/>
            <a:ext cx="3458912" cy="594358"/>
            <a:chOff x="0" y="0"/>
            <a:chExt cx="4611883" cy="792477"/>
          </a:xfrm>
        </p:grpSpPr>
        <p:grpSp>
          <p:nvGrpSpPr>
            <p:cNvPr id="5" name="Group 5"/>
            <p:cNvGrpSpPr/>
            <p:nvPr/>
          </p:nvGrpSpPr>
          <p:grpSpPr>
            <a:xfrm>
              <a:off x="448514" y="0"/>
              <a:ext cx="4163369" cy="792477"/>
              <a:chOff x="0" y="0"/>
              <a:chExt cx="958956" cy="182533"/>
            </a:xfrm>
          </p:grpSpPr>
          <p:sp>
            <p:nvSpPr>
              <p:cNvPr id="6" name="Freeform 6"/>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7" name="TextBox 7"/>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797"/>
              <a:ext cx="167531" cy="167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314011"/>
              <a:ext cx="164455" cy="164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3075" y="605466"/>
              <a:ext cx="164455" cy="1644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18" name="Group 18"/>
          <p:cNvGrpSpPr/>
          <p:nvPr/>
        </p:nvGrpSpPr>
        <p:grpSpPr>
          <a:xfrm>
            <a:off x="12204161" y="335398"/>
            <a:ext cx="7173409" cy="693302"/>
            <a:chOff x="0" y="0"/>
            <a:chExt cx="9564545" cy="924403"/>
          </a:xfrm>
        </p:grpSpPr>
        <p:grpSp>
          <p:nvGrpSpPr>
            <p:cNvPr id="19" name="Group 19"/>
            <p:cNvGrpSpPr/>
            <p:nvPr/>
          </p:nvGrpSpPr>
          <p:grpSpPr>
            <a:xfrm>
              <a:off x="6757562" y="0"/>
              <a:ext cx="2806983" cy="924403"/>
              <a:chOff x="0" y="0"/>
              <a:chExt cx="554466" cy="182598"/>
            </a:xfrm>
          </p:grpSpPr>
          <p:sp>
            <p:nvSpPr>
              <p:cNvPr id="20" name="Freeform 20"/>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1" name="TextBox 21"/>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5476494" y="0"/>
              <a:ext cx="1007145" cy="924403"/>
              <a:chOff x="0" y="0"/>
              <a:chExt cx="223278" cy="204934"/>
            </a:xfrm>
          </p:grpSpPr>
          <p:sp>
            <p:nvSpPr>
              <p:cNvPr id="23" name="Freeform 23"/>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4" name="TextBox 24"/>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4"/>
              <a:stretch>
                <a:fillRect/>
              </a:stretch>
            </a:blipFill>
            <a:ln cap="sq">
              <a:noFill/>
              <a:prstDash val="solid"/>
              <a:miter/>
            </a:ln>
          </p:spPr>
        </p:sp>
        <p:sp>
          <p:nvSpPr>
            <p:cNvPr id="26" name="TextBox 26"/>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000000"/>
                  </a:solidFill>
                  <a:latin typeface="Poppins Bold"/>
                  <a:ea typeface="Poppins Bold"/>
                  <a:cs typeface="Poppins Bold"/>
                  <a:sym typeface="Poppins Bold"/>
                </a:rPr>
                <a:t>Universitas Putra Bangsa</a:t>
              </a:r>
            </a:p>
          </p:txBody>
        </p:sp>
      </p:grpSp>
      <p:grpSp>
        <p:nvGrpSpPr>
          <p:cNvPr id="27" name="Group 27"/>
          <p:cNvGrpSpPr/>
          <p:nvPr/>
        </p:nvGrpSpPr>
        <p:grpSpPr>
          <a:xfrm>
            <a:off x="17259300" y="9258300"/>
            <a:ext cx="2179141" cy="574720"/>
            <a:chOff x="0" y="0"/>
            <a:chExt cx="2905521" cy="766294"/>
          </a:xfrm>
        </p:grpSpPr>
        <p:grpSp>
          <p:nvGrpSpPr>
            <p:cNvPr id="28" name="Group 28"/>
            <p:cNvGrpSpPr/>
            <p:nvPr/>
          </p:nvGrpSpPr>
          <p:grpSpPr>
            <a:xfrm>
              <a:off x="0" y="0"/>
              <a:ext cx="2905521" cy="766294"/>
              <a:chOff x="0" y="0"/>
              <a:chExt cx="573930" cy="151367"/>
            </a:xfrm>
          </p:grpSpPr>
          <p:sp>
            <p:nvSpPr>
              <p:cNvPr id="29" name="Freeform 29"/>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0" name="TextBox 30"/>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1" name="TextBox 31"/>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32" name="Group 32"/>
          <p:cNvGrpSpPr/>
          <p:nvPr/>
        </p:nvGrpSpPr>
        <p:grpSpPr>
          <a:xfrm>
            <a:off x="-796782" y="2009235"/>
            <a:ext cx="1411986" cy="6436647"/>
            <a:chOff x="0" y="0"/>
            <a:chExt cx="316752" cy="1443940"/>
          </a:xfrm>
        </p:grpSpPr>
        <p:sp>
          <p:nvSpPr>
            <p:cNvPr id="33" name="Freeform 33"/>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4" name="TextBox 34"/>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17642877" y="2009235"/>
            <a:ext cx="1411986" cy="6436647"/>
            <a:chOff x="0" y="0"/>
            <a:chExt cx="316752" cy="1443940"/>
          </a:xfrm>
        </p:grpSpPr>
        <p:sp>
          <p:nvSpPr>
            <p:cNvPr id="36" name="Freeform 36"/>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7" name="TextBox 37"/>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sp>
        <p:nvSpPr>
          <p:cNvPr id="38" name="Freeform 38"/>
          <p:cNvSpPr/>
          <p:nvPr/>
        </p:nvSpPr>
        <p:spPr>
          <a:xfrm>
            <a:off x="1028700" y="1437735"/>
            <a:ext cx="4251216" cy="6356958"/>
          </a:xfrm>
          <a:custGeom>
            <a:avLst/>
            <a:gdLst/>
            <a:ahLst/>
            <a:cxnLst/>
            <a:rect l="l" t="t" r="r" b="b"/>
            <a:pathLst>
              <a:path w="4251216" h="6356958">
                <a:moveTo>
                  <a:pt x="0" y="0"/>
                </a:moveTo>
                <a:lnTo>
                  <a:pt x="4251216" y="0"/>
                </a:lnTo>
                <a:lnTo>
                  <a:pt x="4251216" y="6356959"/>
                </a:lnTo>
                <a:lnTo>
                  <a:pt x="0" y="6356959"/>
                </a:lnTo>
                <a:lnTo>
                  <a:pt x="0" y="0"/>
                </a:lnTo>
                <a:close/>
              </a:path>
            </a:pathLst>
          </a:custGeom>
          <a:blipFill>
            <a:blip r:embed="rId5">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39" name="Freeform 39"/>
          <p:cNvSpPr/>
          <p:nvPr/>
        </p:nvSpPr>
        <p:spPr>
          <a:xfrm>
            <a:off x="5505811" y="2009235"/>
            <a:ext cx="11644533" cy="4112188"/>
          </a:xfrm>
          <a:custGeom>
            <a:avLst/>
            <a:gdLst/>
            <a:ahLst/>
            <a:cxnLst/>
            <a:rect l="l" t="t" r="r" b="b"/>
            <a:pathLst>
              <a:path w="11644533" h="4112188">
                <a:moveTo>
                  <a:pt x="0" y="0"/>
                </a:moveTo>
                <a:lnTo>
                  <a:pt x="11644532" y="0"/>
                </a:lnTo>
                <a:lnTo>
                  <a:pt x="11644532" y="4112189"/>
                </a:lnTo>
                <a:lnTo>
                  <a:pt x="0" y="4112189"/>
                </a:lnTo>
                <a:lnTo>
                  <a:pt x="0" y="0"/>
                </a:lnTo>
                <a:close/>
              </a:path>
            </a:pathLst>
          </a:custGeom>
          <a:blipFill>
            <a:blip r:embed="rId6">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40" name="Freeform 40"/>
          <p:cNvSpPr/>
          <p:nvPr/>
        </p:nvSpPr>
        <p:spPr>
          <a:xfrm>
            <a:off x="5505811" y="6292874"/>
            <a:ext cx="4208809" cy="3464075"/>
          </a:xfrm>
          <a:custGeom>
            <a:avLst/>
            <a:gdLst/>
            <a:ahLst/>
            <a:cxnLst/>
            <a:rect l="l" t="t" r="r" b="b"/>
            <a:pathLst>
              <a:path w="4208809" h="3464075">
                <a:moveTo>
                  <a:pt x="0" y="0"/>
                </a:moveTo>
                <a:lnTo>
                  <a:pt x="4208808" y="0"/>
                </a:lnTo>
                <a:lnTo>
                  <a:pt x="4208808" y="3464075"/>
                </a:lnTo>
                <a:lnTo>
                  <a:pt x="0" y="3464075"/>
                </a:lnTo>
                <a:lnTo>
                  <a:pt x="0" y="0"/>
                </a:lnTo>
                <a:close/>
              </a:path>
            </a:pathLst>
          </a:custGeom>
          <a:blipFill>
            <a:blip r:embed="rId7">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41" name="TextBox 41"/>
          <p:cNvSpPr txBox="1"/>
          <p:nvPr/>
        </p:nvSpPr>
        <p:spPr>
          <a:xfrm>
            <a:off x="6338276" y="1009799"/>
            <a:ext cx="5611449" cy="29443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PYTHON</a:t>
            </a:r>
          </a:p>
        </p:txBody>
      </p:sp>
      <p:sp>
        <p:nvSpPr>
          <p:cNvPr id="42" name="TextBox 42"/>
          <p:cNvSpPr txBox="1"/>
          <p:nvPr/>
        </p:nvSpPr>
        <p:spPr>
          <a:xfrm>
            <a:off x="7088716" y="1285186"/>
            <a:ext cx="4110569" cy="366358"/>
          </a:xfrm>
          <a:prstGeom prst="rect">
            <a:avLst/>
          </a:prstGeom>
        </p:spPr>
        <p:txBody>
          <a:bodyPr lIns="0" tIns="0" rIns="0" bIns="0" rtlCol="0" anchor="t">
            <a:spAutoFit/>
          </a:bodyPr>
          <a:lstStyle/>
          <a:p>
            <a:pPr algn="ctr">
              <a:lnSpc>
                <a:spcPts val="2875"/>
              </a:lnSpc>
            </a:pPr>
            <a:r>
              <a:rPr lang="en-US" sz="2300" b="1">
                <a:solidFill>
                  <a:srgbClr val="FF66C4"/>
                </a:solidFill>
                <a:latin typeface="Poppins Bold"/>
                <a:ea typeface="Poppins Bold"/>
                <a:cs typeface="Poppins Bold"/>
                <a:sym typeface="Poppins Bold"/>
              </a:rPr>
              <a:t>Untuk m &lt; 1 :</a:t>
            </a:r>
          </a:p>
        </p:txBody>
      </p:sp>
      <p:sp>
        <p:nvSpPr>
          <p:cNvPr id="43" name="Rectangle 42">
            <a:extLst>
              <a:ext uri="{FF2B5EF4-FFF2-40B4-BE49-F238E27FC236}">
                <a16:creationId xmlns:a16="http://schemas.microsoft.com/office/drawing/2014/main" id="{C0F899F4-8408-E1FD-73AC-D00BEAF4285F}"/>
              </a:ext>
            </a:extLst>
          </p:cNvPr>
          <p:cNvSpPr/>
          <p:nvPr/>
        </p:nvSpPr>
        <p:spPr>
          <a:xfrm>
            <a:off x="2884322" y="7886700"/>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1</a:t>
            </a:r>
            <a:endParaRPr lang="en-ID" b="1" dirty="0"/>
          </a:p>
        </p:txBody>
      </p:sp>
      <p:sp>
        <p:nvSpPr>
          <p:cNvPr id="44" name="Rectangle 43">
            <a:extLst>
              <a:ext uri="{FF2B5EF4-FFF2-40B4-BE49-F238E27FC236}">
                <a16:creationId xmlns:a16="http://schemas.microsoft.com/office/drawing/2014/main" id="{89A0D8B6-0668-DC3A-1325-CDAB0D52C4BA}"/>
              </a:ext>
            </a:extLst>
          </p:cNvPr>
          <p:cNvSpPr/>
          <p:nvPr/>
        </p:nvSpPr>
        <p:spPr>
          <a:xfrm>
            <a:off x="10929299" y="6208400"/>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ID" b="1" dirty="0"/>
          </a:p>
        </p:txBody>
      </p:sp>
      <p:sp>
        <p:nvSpPr>
          <p:cNvPr id="45" name="Rectangle 44">
            <a:extLst>
              <a:ext uri="{FF2B5EF4-FFF2-40B4-BE49-F238E27FC236}">
                <a16:creationId xmlns:a16="http://schemas.microsoft.com/office/drawing/2014/main" id="{CD638E8B-C85E-0BD6-41A7-752228446C70}"/>
              </a:ext>
            </a:extLst>
          </p:cNvPr>
          <p:cNvSpPr/>
          <p:nvPr/>
        </p:nvSpPr>
        <p:spPr>
          <a:xfrm>
            <a:off x="9781987" y="7523979"/>
            <a:ext cx="539972" cy="541427"/>
          </a:xfrm>
          <a:prstGeom prst="rect">
            <a:avLst/>
          </a:prstGeom>
          <a:solidFill>
            <a:srgbClr val="FF66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a:t>
            </a:r>
            <a:endParaRPr lang="en-ID" b="1"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3188" y="-1653724"/>
            <a:ext cx="2385245" cy="2385245"/>
          </a:xfrm>
          <a:custGeom>
            <a:avLst/>
            <a:gdLst/>
            <a:ahLst/>
            <a:cxnLst/>
            <a:rect l="l" t="t" r="r" b="b"/>
            <a:pathLst>
              <a:path w="2385245" h="2385245">
                <a:moveTo>
                  <a:pt x="0" y="0"/>
                </a:moveTo>
                <a:lnTo>
                  <a:pt x="2385245" y="0"/>
                </a:lnTo>
                <a:lnTo>
                  <a:pt x="2385245" y="2385245"/>
                </a:lnTo>
                <a:lnTo>
                  <a:pt x="0" y="2385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03867" y="9094378"/>
            <a:ext cx="2385245" cy="2385245"/>
          </a:xfrm>
          <a:custGeom>
            <a:avLst/>
            <a:gdLst/>
            <a:ahLst/>
            <a:cxnLst/>
            <a:rect l="l" t="t" r="r" b="b"/>
            <a:pathLst>
              <a:path w="2385245" h="2385245">
                <a:moveTo>
                  <a:pt x="0" y="0"/>
                </a:moveTo>
                <a:lnTo>
                  <a:pt x="2385245" y="0"/>
                </a:lnTo>
                <a:lnTo>
                  <a:pt x="2385245" y="2385244"/>
                </a:lnTo>
                <a:lnTo>
                  <a:pt x="0" y="2385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01161" y="434342"/>
            <a:ext cx="3458912" cy="594358"/>
            <a:chOff x="0" y="0"/>
            <a:chExt cx="4611883" cy="792477"/>
          </a:xfrm>
        </p:grpSpPr>
        <p:grpSp>
          <p:nvGrpSpPr>
            <p:cNvPr id="5" name="Group 5"/>
            <p:cNvGrpSpPr/>
            <p:nvPr/>
          </p:nvGrpSpPr>
          <p:grpSpPr>
            <a:xfrm>
              <a:off x="448514" y="0"/>
              <a:ext cx="4163369" cy="792477"/>
              <a:chOff x="0" y="0"/>
              <a:chExt cx="958956" cy="182533"/>
            </a:xfrm>
          </p:grpSpPr>
          <p:sp>
            <p:nvSpPr>
              <p:cNvPr id="6" name="Freeform 6"/>
              <p:cNvSpPr/>
              <p:nvPr/>
            </p:nvSpPr>
            <p:spPr>
              <a:xfrm>
                <a:off x="0" y="0"/>
                <a:ext cx="958956" cy="182533"/>
              </a:xfrm>
              <a:custGeom>
                <a:avLst/>
                <a:gdLst/>
                <a:ahLst/>
                <a:cxnLst/>
                <a:rect l="l" t="t" r="r" b="b"/>
                <a:pathLst>
                  <a:path w="958956" h="182533">
                    <a:moveTo>
                      <a:pt x="91266" y="0"/>
                    </a:moveTo>
                    <a:lnTo>
                      <a:pt x="867690" y="0"/>
                    </a:lnTo>
                    <a:cubicBezTo>
                      <a:pt x="891895" y="0"/>
                      <a:pt x="915109" y="9616"/>
                      <a:pt x="932225" y="26731"/>
                    </a:cubicBezTo>
                    <a:cubicBezTo>
                      <a:pt x="949341" y="43847"/>
                      <a:pt x="958956" y="67061"/>
                      <a:pt x="958956" y="91266"/>
                    </a:cubicBezTo>
                    <a:lnTo>
                      <a:pt x="958956" y="91266"/>
                    </a:lnTo>
                    <a:cubicBezTo>
                      <a:pt x="958956" y="115472"/>
                      <a:pt x="949341" y="138686"/>
                      <a:pt x="932225" y="155801"/>
                    </a:cubicBezTo>
                    <a:cubicBezTo>
                      <a:pt x="915109" y="172917"/>
                      <a:pt x="891895" y="182533"/>
                      <a:pt x="867690" y="182533"/>
                    </a:cubicBezTo>
                    <a:lnTo>
                      <a:pt x="91266" y="182533"/>
                    </a:lnTo>
                    <a:cubicBezTo>
                      <a:pt x="67061" y="182533"/>
                      <a:pt x="43847" y="172917"/>
                      <a:pt x="26731" y="155801"/>
                    </a:cubicBezTo>
                    <a:cubicBezTo>
                      <a:pt x="9616" y="138686"/>
                      <a:pt x="0" y="115472"/>
                      <a:pt x="0" y="91266"/>
                    </a:cubicBezTo>
                    <a:lnTo>
                      <a:pt x="0" y="91266"/>
                    </a:lnTo>
                    <a:cubicBezTo>
                      <a:pt x="0" y="67061"/>
                      <a:pt x="9616" y="43847"/>
                      <a:pt x="26731" y="26731"/>
                    </a:cubicBezTo>
                    <a:cubicBezTo>
                      <a:pt x="43847" y="9616"/>
                      <a:pt x="67061" y="0"/>
                      <a:pt x="91266" y="0"/>
                    </a:cubicBezTo>
                    <a:close/>
                  </a:path>
                </a:pathLst>
              </a:custGeom>
              <a:solidFill>
                <a:srgbClr val="FF66C4"/>
              </a:solidFill>
              <a:ln cap="rnd">
                <a:noFill/>
                <a:prstDash val="solid"/>
                <a:round/>
              </a:ln>
            </p:spPr>
          </p:sp>
          <p:sp>
            <p:nvSpPr>
              <p:cNvPr id="7" name="TextBox 7"/>
              <p:cNvSpPr txBox="1"/>
              <p:nvPr/>
            </p:nvSpPr>
            <p:spPr>
              <a:xfrm>
                <a:off x="0" y="-66675"/>
                <a:ext cx="958956" cy="249208"/>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0" y="20797"/>
              <a:ext cx="167531" cy="167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0" y="314011"/>
              <a:ext cx="164455" cy="1644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3075" y="605466"/>
              <a:ext cx="164455" cy="16445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624590" y="115365"/>
              <a:ext cx="3811217" cy="468842"/>
            </a:xfrm>
            <a:prstGeom prst="rect">
              <a:avLst/>
            </a:prstGeom>
          </p:spPr>
          <p:txBody>
            <a:bodyPr lIns="0" tIns="0" rIns="0" bIns="0" rtlCol="0" anchor="t">
              <a:spAutoFit/>
            </a:bodyPr>
            <a:lstStyle/>
            <a:p>
              <a:pPr algn="ctr">
                <a:lnSpc>
                  <a:spcPts val="2800"/>
                </a:lnSpc>
              </a:pPr>
              <a:r>
                <a:rPr lang="en-US" sz="2000" b="1" spc="-40">
                  <a:solidFill>
                    <a:srgbClr val="FFFFFF"/>
                  </a:solidFill>
                  <a:latin typeface="Poppins Bold"/>
                  <a:ea typeface="Poppins Bold"/>
                  <a:cs typeface="Poppins Bold"/>
                  <a:sym typeface="Poppins Bold"/>
                </a:rPr>
                <a:t>Oleh : Kelompok 01</a:t>
              </a:r>
            </a:p>
          </p:txBody>
        </p:sp>
      </p:grpSp>
      <p:grpSp>
        <p:nvGrpSpPr>
          <p:cNvPr id="18" name="Group 18"/>
          <p:cNvGrpSpPr/>
          <p:nvPr/>
        </p:nvGrpSpPr>
        <p:grpSpPr>
          <a:xfrm>
            <a:off x="12204161" y="335398"/>
            <a:ext cx="7173409" cy="693302"/>
            <a:chOff x="0" y="0"/>
            <a:chExt cx="9564545" cy="924403"/>
          </a:xfrm>
        </p:grpSpPr>
        <p:grpSp>
          <p:nvGrpSpPr>
            <p:cNvPr id="19" name="Group 19"/>
            <p:cNvGrpSpPr/>
            <p:nvPr/>
          </p:nvGrpSpPr>
          <p:grpSpPr>
            <a:xfrm>
              <a:off x="6757562" y="0"/>
              <a:ext cx="2806983" cy="924403"/>
              <a:chOff x="0" y="0"/>
              <a:chExt cx="554466" cy="182598"/>
            </a:xfrm>
          </p:grpSpPr>
          <p:sp>
            <p:nvSpPr>
              <p:cNvPr id="20" name="Freeform 20"/>
              <p:cNvSpPr/>
              <p:nvPr/>
            </p:nvSpPr>
            <p:spPr>
              <a:xfrm>
                <a:off x="0" y="0"/>
                <a:ext cx="554466" cy="182598"/>
              </a:xfrm>
              <a:custGeom>
                <a:avLst/>
                <a:gdLst/>
                <a:ahLst/>
                <a:cxnLst/>
                <a:rect l="l" t="t" r="r" b="b"/>
                <a:pathLst>
                  <a:path w="554466" h="182598">
                    <a:moveTo>
                      <a:pt x="55162" y="0"/>
                    </a:moveTo>
                    <a:lnTo>
                      <a:pt x="499304" y="0"/>
                    </a:lnTo>
                    <a:cubicBezTo>
                      <a:pt x="529769" y="0"/>
                      <a:pt x="554466" y="24697"/>
                      <a:pt x="554466" y="55162"/>
                    </a:cubicBezTo>
                    <a:lnTo>
                      <a:pt x="554466" y="127436"/>
                    </a:lnTo>
                    <a:cubicBezTo>
                      <a:pt x="554466" y="157901"/>
                      <a:pt x="529769" y="182598"/>
                      <a:pt x="499304" y="182598"/>
                    </a:cubicBezTo>
                    <a:lnTo>
                      <a:pt x="55162" y="182598"/>
                    </a:lnTo>
                    <a:cubicBezTo>
                      <a:pt x="24697" y="182598"/>
                      <a:pt x="0" y="157901"/>
                      <a:pt x="0" y="127436"/>
                    </a:cubicBezTo>
                    <a:lnTo>
                      <a:pt x="0" y="55162"/>
                    </a:lnTo>
                    <a:cubicBezTo>
                      <a:pt x="0" y="24697"/>
                      <a:pt x="24697" y="0"/>
                      <a:pt x="55162" y="0"/>
                    </a:cubicBezTo>
                    <a:close/>
                  </a:path>
                </a:pathLst>
              </a:custGeom>
              <a:solidFill>
                <a:srgbClr val="FF66C4"/>
              </a:solidFill>
            </p:spPr>
          </p:sp>
          <p:sp>
            <p:nvSpPr>
              <p:cNvPr id="21" name="TextBox 21"/>
              <p:cNvSpPr txBox="1"/>
              <p:nvPr/>
            </p:nvSpPr>
            <p:spPr>
              <a:xfrm>
                <a:off x="0" y="-66675"/>
                <a:ext cx="554466" cy="249273"/>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5476494" y="0"/>
              <a:ext cx="1007145" cy="924403"/>
              <a:chOff x="0" y="0"/>
              <a:chExt cx="223278" cy="204934"/>
            </a:xfrm>
          </p:grpSpPr>
          <p:sp>
            <p:nvSpPr>
              <p:cNvPr id="23" name="Freeform 23"/>
              <p:cNvSpPr/>
              <p:nvPr/>
            </p:nvSpPr>
            <p:spPr>
              <a:xfrm>
                <a:off x="0" y="0"/>
                <a:ext cx="223278" cy="204934"/>
              </a:xfrm>
              <a:custGeom>
                <a:avLst/>
                <a:gdLst/>
                <a:ahLst/>
                <a:cxnLst/>
                <a:rect l="l" t="t" r="r" b="b"/>
                <a:pathLst>
                  <a:path w="223278" h="204934">
                    <a:moveTo>
                      <a:pt x="102467" y="0"/>
                    </a:moveTo>
                    <a:lnTo>
                      <a:pt x="120810" y="0"/>
                    </a:lnTo>
                    <a:cubicBezTo>
                      <a:pt x="147986" y="0"/>
                      <a:pt x="174049" y="10796"/>
                      <a:pt x="193266" y="30012"/>
                    </a:cubicBezTo>
                    <a:cubicBezTo>
                      <a:pt x="212482" y="49228"/>
                      <a:pt x="223278" y="75291"/>
                      <a:pt x="223278" y="102467"/>
                    </a:cubicBezTo>
                    <a:lnTo>
                      <a:pt x="223278" y="102467"/>
                    </a:lnTo>
                    <a:cubicBezTo>
                      <a:pt x="223278" y="129643"/>
                      <a:pt x="212482" y="155706"/>
                      <a:pt x="193266" y="174922"/>
                    </a:cubicBezTo>
                    <a:cubicBezTo>
                      <a:pt x="174049" y="194139"/>
                      <a:pt x="147986" y="204934"/>
                      <a:pt x="120810" y="204934"/>
                    </a:cubicBezTo>
                    <a:lnTo>
                      <a:pt x="102467" y="204934"/>
                    </a:lnTo>
                    <a:cubicBezTo>
                      <a:pt x="75291" y="204934"/>
                      <a:pt x="49228" y="194139"/>
                      <a:pt x="30012" y="174922"/>
                    </a:cubicBezTo>
                    <a:cubicBezTo>
                      <a:pt x="10796" y="155706"/>
                      <a:pt x="0" y="129643"/>
                      <a:pt x="0" y="102467"/>
                    </a:cubicBezTo>
                    <a:lnTo>
                      <a:pt x="0" y="102467"/>
                    </a:lnTo>
                    <a:cubicBezTo>
                      <a:pt x="0" y="75291"/>
                      <a:pt x="10796" y="49228"/>
                      <a:pt x="30012" y="30012"/>
                    </a:cubicBezTo>
                    <a:cubicBezTo>
                      <a:pt x="49228" y="10796"/>
                      <a:pt x="75291" y="0"/>
                      <a:pt x="102467" y="0"/>
                    </a:cubicBezTo>
                    <a:close/>
                  </a:path>
                </a:pathLst>
              </a:custGeom>
              <a:solidFill>
                <a:srgbClr val="FF66C4"/>
              </a:solidFill>
            </p:spPr>
          </p:sp>
          <p:sp>
            <p:nvSpPr>
              <p:cNvPr id="24" name="TextBox 24"/>
              <p:cNvSpPr txBox="1"/>
              <p:nvPr/>
            </p:nvSpPr>
            <p:spPr>
              <a:xfrm>
                <a:off x="0" y="-66675"/>
                <a:ext cx="223278" cy="271609"/>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613235" y="68642"/>
              <a:ext cx="733663" cy="733663"/>
            </a:xfrm>
            <a:custGeom>
              <a:avLst/>
              <a:gdLst/>
              <a:ahLst/>
              <a:cxnLst/>
              <a:rect l="l" t="t" r="r" b="b"/>
              <a:pathLst>
                <a:path w="733663" h="733663">
                  <a:moveTo>
                    <a:pt x="0" y="0"/>
                  </a:moveTo>
                  <a:lnTo>
                    <a:pt x="733663" y="0"/>
                  </a:lnTo>
                  <a:lnTo>
                    <a:pt x="733663" y="733663"/>
                  </a:lnTo>
                  <a:lnTo>
                    <a:pt x="0" y="733663"/>
                  </a:lnTo>
                  <a:lnTo>
                    <a:pt x="0" y="0"/>
                  </a:lnTo>
                  <a:close/>
                </a:path>
              </a:pathLst>
            </a:custGeom>
            <a:blipFill>
              <a:blip r:embed="rId4"/>
              <a:stretch>
                <a:fillRect/>
              </a:stretch>
            </a:blipFill>
            <a:ln cap="sq">
              <a:noFill/>
              <a:prstDash val="solid"/>
              <a:miter/>
            </a:ln>
          </p:spPr>
        </p:sp>
        <p:sp>
          <p:nvSpPr>
            <p:cNvPr id="26" name="TextBox 26"/>
            <p:cNvSpPr txBox="1"/>
            <p:nvPr/>
          </p:nvSpPr>
          <p:spPr>
            <a:xfrm>
              <a:off x="0" y="155285"/>
              <a:ext cx="5162795" cy="503227"/>
            </a:xfrm>
            <a:prstGeom prst="rect">
              <a:avLst/>
            </a:prstGeom>
          </p:spPr>
          <p:txBody>
            <a:bodyPr lIns="0" tIns="0" rIns="0" bIns="0" rtlCol="0" anchor="t">
              <a:spAutoFit/>
            </a:bodyPr>
            <a:lstStyle/>
            <a:p>
              <a:pPr algn="r">
                <a:lnSpc>
                  <a:spcPts val="3080"/>
                </a:lnSpc>
              </a:pPr>
              <a:r>
                <a:rPr lang="en-US" sz="2200" b="1">
                  <a:solidFill>
                    <a:srgbClr val="000000"/>
                  </a:solidFill>
                  <a:latin typeface="Poppins Bold"/>
                  <a:ea typeface="Poppins Bold"/>
                  <a:cs typeface="Poppins Bold"/>
                  <a:sym typeface="Poppins Bold"/>
                </a:rPr>
                <a:t>Universitas Putra Bangsa</a:t>
              </a:r>
            </a:p>
          </p:txBody>
        </p:sp>
      </p:grpSp>
      <p:grpSp>
        <p:nvGrpSpPr>
          <p:cNvPr id="27" name="Group 27"/>
          <p:cNvGrpSpPr/>
          <p:nvPr/>
        </p:nvGrpSpPr>
        <p:grpSpPr>
          <a:xfrm>
            <a:off x="17259300" y="9258300"/>
            <a:ext cx="2179141" cy="574720"/>
            <a:chOff x="0" y="0"/>
            <a:chExt cx="2905521" cy="766294"/>
          </a:xfrm>
        </p:grpSpPr>
        <p:grpSp>
          <p:nvGrpSpPr>
            <p:cNvPr id="28" name="Group 28"/>
            <p:cNvGrpSpPr/>
            <p:nvPr/>
          </p:nvGrpSpPr>
          <p:grpSpPr>
            <a:xfrm>
              <a:off x="0" y="0"/>
              <a:ext cx="2905521" cy="766294"/>
              <a:chOff x="0" y="0"/>
              <a:chExt cx="573930" cy="151367"/>
            </a:xfrm>
          </p:grpSpPr>
          <p:sp>
            <p:nvSpPr>
              <p:cNvPr id="29" name="Freeform 29"/>
              <p:cNvSpPr/>
              <p:nvPr/>
            </p:nvSpPr>
            <p:spPr>
              <a:xfrm>
                <a:off x="0" y="0"/>
                <a:ext cx="573930" cy="151367"/>
              </a:xfrm>
              <a:custGeom>
                <a:avLst/>
                <a:gdLst/>
                <a:ahLst/>
                <a:cxnLst/>
                <a:rect l="l" t="t" r="r" b="b"/>
                <a:pathLst>
                  <a:path w="573930" h="151367">
                    <a:moveTo>
                      <a:pt x="53291" y="0"/>
                    </a:moveTo>
                    <a:lnTo>
                      <a:pt x="520639" y="0"/>
                    </a:lnTo>
                    <a:cubicBezTo>
                      <a:pt x="534773" y="0"/>
                      <a:pt x="548328" y="5615"/>
                      <a:pt x="558322" y="15609"/>
                    </a:cubicBezTo>
                    <a:cubicBezTo>
                      <a:pt x="568316" y="25603"/>
                      <a:pt x="573930" y="39157"/>
                      <a:pt x="573930" y="53291"/>
                    </a:cubicBezTo>
                    <a:lnTo>
                      <a:pt x="573930" y="98076"/>
                    </a:lnTo>
                    <a:cubicBezTo>
                      <a:pt x="573930" y="112209"/>
                      <a:pt x="568316" y="125764"/>
                      <a:pt x="558322" y="135758"/>
                    </a:cubicBezTo>
                    <a:cubicBezTo>
                      <a:pt x="548328" y="145752"/>
                      <a:pt x="534773" y="151367"/>
                      <a:pt x="520639" y="151367"/>
                    </a:cubicBezTo>
                    <a:lnTo>
                      <a:pt x="53291" y="151367"/>
                    </a:lnTo>
                    <a:cubicBezTo>
                      <a:pt x="39157" y="151367"/>
                      <a:pt x="25603" y="145752"/>
                      <a:pt x="15609" y="135758"/>
                    </a:cubicBezTo>
                    <a:cubicBezTo>
                      <a:pt x="5615" y="125764"/>
                      <a:pt x="0" y="112209"/>
                      <a:pt x="0" y="98076"/>
                    </a:cubicBezTo>
                    <a:lnTo>
                      <a:pt x="0" y="53291"/>
                    </a:lnTo>
                    <a:cubicBezTo>
                      <a:pt x="0" y="39157"/>
                      <a:pt x="5615" y="25603"/>
                      <a:pt x="15609" y="15609"/>
                    </a:cubicBezTo>
                    <a:cubicBezTo>
                      <a:pt x="25603" y="5615"/>
                      <a:pt x="39157" y="0"/>
                      <a:pt x="53291" y="0"/>
                    </a:cubicBezTo>
                    <a:close/>
                  </a:path>
                </a:pathLst>
              </a:custGeom>
              <a:solidFill>
                <a:srgbClr val="FF66C4"/>
              </a:solidFill>
            </p:spPr>
          </p:sp>
          <p:sp>
            <p:nvSpPr>
              <p:cNvPr id="30" name="TextBox 30"/>
              <p:cNvSpPr txBox="1"/>
              <p:nvPr/>
            </p:nvSpPr>
            <p:spPr>
              <a:xfrm>
                <a:off x="0" y="-66675"/>
                <a:ext cx="573930" cy="218042"/>
              </a:xfrm>
              <a:prstGeom prst="rect">
                <a:avLst/>
              </a:prstGeom>
            </p:spPr>
            <p:txBody>
              <a:bodyPr lIns="50800" tIns="50800" rIns="50800" bIns="50800" rtlCol="0" anchor="ctr"/>
              <a:lstStyle/>
              <a:p>
                <a:pPr algn="ctr">
                  <a:lnSpc>
                    <a:spcPts val="3499"/>
                  </a:lnSpc>
                </a:pPr>
                <a:endParaRPr/>
              </a:p>
            </p:txBody>
          </p:sp>
        </p:grpSp>
        <p:sp>
          <p:nvSpPr>
            <p:cNvPr id="31" name="TextBox 31"/>
            <p:cNvSpPr txBox="1"/>
            <p:nvPr/>
          </p:nvSpPr>
          <p:spPr>
            <a:xfrm>
              <a:off x="196627" y="168065"/>
              <a:ext cx="680707" cy="393277"/>
            </a:xfrm>
            <a:prstGeom prst="rect">
              <a:avLst/>
            </a:prstGeom>
          </p:spPr>
          <p:txBody>
            <a:bodyPr lIns="0" tIns="0" rIns="0" bIns="0" rtlCol="0" anchor="t">
              <a:spAutoFit/>
            </a:bodyPr>
            <a:lstStyle/>
            <a:p>
              <a:pPr algn="ctr">
                <a:lnSpc>
                  <a:spcPts val="2380"/>
                </a:lnSpc>
              </a:pPr>
              <a:r>
                <a:rPr lang="en-US" sz="1700" b="1">
                  <a:solidFill>
                    <a:srgbClr val="FFFFFF"/>
                  </a:solidFill>
                  <a:latin typeface="Poppins Bold"/>
                  <a:ea typeface="Poppins Bold"/>
                  <a:cs typeface="Poppins Bold"/>
                  <a:sym typeface="Poppins Bold"/>
                </a:rPr>
                <a:t>01</a:t>
              </a:r>
            </a:p>
          </p:txBody>
        </p:sp>
      </p:grpSp>
      <p:grpSp>
        <p:nvGrpSpPr>
          <p:cNvPr id="32" name="Group 32"/>
          <p:cNvGrpSpPr/>
          <p:nvPr/>
        </p:nvGrpSpPr>
        <p:grpSpPr>
          <a:xfrm>
            <a:off x="-796782" y="2009235"/>
            <a:ext cx="1411986" cy="6436647"/>
            <a:chOff x="0" y="0"/>
            <a:chExt cx="316752" cy="1443940"/>
          </a:xfrm>
        </p:grpSpPr>
        <p:sp>
          <p:nvSpPr>
            <p:cNvPr id="33" name="Freeform 33"/>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4" name="TextBox 34"/>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grpSp>
        <p:nvGrpSpPr>
          <p:cNvPr id="35" name="Group 35"/>
          <p:cNvGrpSpPr/>
          <p:nvPr/>
        </p:nvGrpSpPr>
        <p:grpSpPr>
          <a:xfrm>
            <a:off x="17642877" y="2009235"/>
            <a:ext cx="1411986" cy="6436647"/>
            <a:chOff x="0" y="0"/>
            <a:chExt cx="316752" cy="1443940"/>
          </a:xfrm>
        </p:grpSpPr>
        <p:sp>
          <p:nvSpPr>
            <p:cNvPr id="36" name="Freeform 36"/>
            <p:cNvSpPr/>
            <p:nvPr/>
          </p:nvSpPr>
          <p:spPr>
            <a:xfrm>
              <a:off x="0" y="0"/>
              <a:ext cx="316752" cy="1443940"/>
            </a:xfrm>
            <a:custGeom>
              <a:avLst/>
              <a:gdLst/>
              <a:ahLst/>
              <a:cxnLst/>
              <a:rect l="l" t="t" r="r" b="b"/>
              <a:pathLst>
                <a:path w="316752" h="1443940">
                  <a:moveTo>
                    <a:pt x="158376" y="0"/>
                  </a:moveTo>
                  <a:lnTo>
                    <a:pt x="158376" y="0"/>
                  </a:lnTo>
                  <a:cubicBezTo>
                    <a:pt x="245845" y="0"/>
                    <a:pt x="316752" y="70907"/>
                    <a:pt x="316752" y="158376"/>
                  </a:cubicBezTo>
                  <a:lnTo>
                    <a:pt x="316752" y="1285564"/>
                  </a:lnTo>
                  <a:cubicBezTo>
                    <a:pt x="316752" y="1373032"/>
                    <a:pt x="245845" y="1443940"/>
                    <a:pt x="158376" y="1443940"/>
                  </a:cubicBezTo>
                  <a:lnTo>
                    <a:pt x="158376" y="1443940"/>
                  </a:lnTo>
                  <a:cubicBezTo>
                    <a:pt x="70907" y="1443940"/>
                    <a:pt x="0" y="1373032"/>
                    <a:pt x="0" y="1285564"/>
                  </a:cubicBezTo>
                  <a:lnTo>
                    <a:pt x="0" y="158376"/>
                  </a:lnTo>
                  <a:cubicBezTo>
                    <a:pt x="0" y="70907"/>
                    <a:pt x="70907" y="0"/>
                    <a:pt x="158376" y="0"/>
                  </a:cubicBezTo>
                  <a:close/>
                </a:path>
              </a:pathLst>
            </a:custGeom>
            <a:solidFill>
              <a:srgbClr val="FF66C4"/>
            </a:solidFill>
          </p:spPr>
        </p:sp>
        <p:sp>
          <p:nvSpPr>
            <p:cNvPr id="37" name="TextBox 37"/>
            <p:cNvSpPr txBox="1"/>
            <p:nvPr/>
          </p:nvSpPr>
          <p:spPr>
            <a:xfrm>
              <a:off x="0" y="-66675"/>
              <a:ext cx="316752" cy="1510615"/>
            </a:xfrm>
            <a:prstGeom prst="rect">
              <a:avLst/>
            </a:prstGeom>
          </p:spPr>
          <p:txBody>
            <a:bodyPr lIns="50800" tIns="50800" rIns="50800" bIns="50800" rtlCol="0" anchor="ctr"/>
            <a:lstStyle/>
            <a:p>
              <a:pPr algn="ctr">
                <a:lnSpc>
                  <a:spcPts val="3499"/>
                </a:lnSpc>
              </a:pPr>
              <a:endParaRPr/>
            </a:p>
          </p:txBody>
        </p:sp>
      </p:grpSp>
      <p:sp>
        <p:nvSpPr>
          <p:cNvPr id="38" name="Freeform 38"/>
          <p:cNvSpPr/>
          <p:nvPr/>
        </p:nvSpPr>
        <p:spPr>
          <a:xfrm>
            <a:off x="4051351" y="2009235"/>
            <a:ext cx="4416716" cy="6436647"/>
          </a:xfrm>
          <a:custGeom>
            <a:avLst/>
            <a:gdLst/>
            <a:ahLst/>
            <a:cxnLst/>
            <a:rect l="l" t="t" r="r" b="b"/>
            <a:pathLst>
              <a:path w="4416716" h="6436647">
                <a:moveTo>
                  <a:pt x="0" y="0"/>
                </a:moveTo>
                <a:lnTo>
                  <a:pt x="4416716" y="0"/>
                </a:lnTo>
                <a:lnTo>
                  <a:pt x="4416716" y="6436648"/>
                </a:lnTo>
                <a:lnTo>
                  <a:pt x="0" y="6436648"/>
                </a:lnTo>
                <a:lnTo>
                  <a:pt x="0" y="0"/>
                </a:lnTo>
                <a:close/>
              </a:path>
            </a:pathLst>
          </a:custGeom>
          <a:blipFill>
            <a:blip r:embed="rId5">
              <a:extLst>
                <a:ext uri="{28A0092B-C50C-407E-A947-70E740481C1C}">
                  <a14:useLocalDpi xmlns:a14="http://schemas.microsoft.com/office/drawing/2010/main" val="0"/>
                </a:ext>
              </a:extLst>
            </a:blip>
            <a:stretch>
              <a:fillRect/>
            </a:stretch>
          </a:blipFill>
          <a:ln w="38100" cap="sq">
            <a:solidFill>
              <a:srgbClr val="FF66C4"/>
            </a:solidFill>
            <a:prstDash val="solid"/>
            <a:miter/>
          </a:ln>
        </p:spPr>
      </p:sp>
      <p:sp>
        <p:nvSpPr>
          <p:cNvPr id="39" name="Freeform 39"/>
          <p:cNvSpPr/>
          <p:nvPr/>
        </p:nvSpPr>
        <p:spPr>
          <a:xfrm>
            <a:off x="8837911" y="2009235"/>
            <a:ext cx="5398738" cy="6436647"/>
          </a:xfrm>
          <a:custGeom>
            <a:avLst/>
            <a:gdLst/>
            <a:ahLst/>
            <a:cxnLst/>
            <a:rect l="l" t="t" r="r" b="b"/>
            <a:pathLst>
              <a:path w="5398738" h="6436647">
                <a:moveTo>
                  <a:pt x="0" y="0"/>
                </a:moveTo>
                <a:lnTo>
                  <a:pt x="5398738" y="0"/>
                </a:lnTo>
                <a:lnTo>
                  <a:pt x="5398738" y="6436648"/>
                </a:lnTo>
                <a:lnTo>
                  <a:pt x="0" y="6436648"/>
                </a:lnTo>
                <a:lnTo>
                  <a:pt x="0" y="0"/>
                </a:lnTo>
                <a:close/>
              </a:path>
            </a:pathLst>
          </a:custGeom>
          <a:blipFill>
            <a:blip r:embed="rId6"/>
            <a:stretch>
              <a:fillRect/>
            </a:stretch>
          </a:blipFill>
          <a:ln w="38100" cap="sq">
            <a:solidFill>
              <a:srgbClr val="FF66C4"/>
            </a:solidFill>
            <a:prstDash val="solid"/>
            <a:miter/>
          </a:ln>
        </p:spPr>
      </p:sp>
      <p:sp>
        <p:nvSpPr>
          <p:cNvPr id="40" name="TextBox 40"/>
          <p:cNvSpPr txBox="1"/>
          <p:nvPr/>
        </p:nvSpPr>
        <p:spPr>
          <a:xfrm>
            <a:off x="6338276" y="1009799"/>
            <a:ext cx="5611449" cy="294437"/>
          </a:xfrm>
          <a:prstGeom prst="rect">
            <a:avLst/>
          </a:prstGeom>
        </p:spPr>
        <p:txBody>
          <a:bodyPr lIns="0" tIns="0" rIns="0" bIns="0" rtlCol="0" anchor="t">
            <a:spAutoFit/>
          </a:bodyPr>
          <a:lstStyle/>
          <a:p>
            <a:pPr algn="ctr">
              <a:lnSpc>
                <a:spcPts val="2220"/>
              </a:lnSpc>
            </a:pPr>
            <a:r>
              <a:rPr lang="en-US" sz="2220" b="1">
                <a:solidFill>
                  <a:srgbClr val="000000"/>
                </a:solidFill>
                <a:latin typeface="Montserrat Bold"/>
                <a:ea typeface="Montserrat Bold"/>
                <a:cs typeface="Montserrat Bold"/>
                <a:sym typeface="Montserrat Bold"/>
              </a:rPr>
              <a:t>IMPLEMENTASI PYTHON</a:t>
            </a:r>
          </a:p>
        </p:txBody>
      </p:sp>
      <p:sp>
        <p:nvSpPr>
          <p:cNvPr id="41" name="TextBox 41"/>
          <p:cNvSpPr txBox="1"/>
          <p:nvPr/>
        </p:nvSpPr>
        <p:spPr>
          <a:xfrm>
            <a:off x="7088716" y="1285186"/>
            <a:ext cx="4110569" cy="366358"/>
          </a:xfrm>
          <a:prstGeom prst="rect">
            <a:avLst/>
          </a:prstGeom>
        </p:spPr>
        <p:txBody>
          <a:bodyPr lIns="0" tIns="0" rIns="0" bIns="0" rtlCol="0" anchor="t">
            <a:spAutoFit/>
          </a:bodyPr>
          <a:lstStyle/>
          <a:p>
            <a:pPr algn="ctr">
              <a:lnSpc>
                <a:spcPts val="2875"/>
              </a:lnSpc>
            </a:pPr>
            <a:r>
              <a:rPr lang="en-US" sz="2300" b="1">
                <a:solidFill>
                  <a:srgbClr val="FF66C4"/>
                </a:solidFill>
                <a:latin typeface="Poppins Bold"/>
                <a:ea typeface="Poppins Bold"/>
                <a:cs typeface="Poppins Bold"/>
                <a:sym typeface="Poppins Bold"/>
              </a:rPr>
              <a:t>Untuk m &lt; 1 :</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1006</Words>
  <Application>Microsoft Office PowerPoint</Application>
  <PresentationFormat>Custom</PresentationFormat>
  <Paragraphs>124</Paragraphs>
  <Slides>12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Montserrat Semi-Bold</vt:lpstr>
      <vt:lpstr>Poppins Bold</vt:lpstr>
      <vt:lpstr>Calibri</vt:lpstr>
      <vt:lpstr>Montserrat Ultra-Bold</vt:lpstr>
      <vt:lpstr>Arial</vt:lpstr>
      <vt:lpstr>Montserrat Bold</vt:lpstr>
      <vt:lpstr>Poppins</vt:lpstr>
      <vt:lpstr>Montserrat Heavy</vt:lpstr>
      <vt:lpstr>Poppins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Grafik Komputer - Kelompok 1</dc:title>
  <cp:lastModifiedBy>Amru Muiz Fauzan</cp:lastModifiedBy>
  <cp:revision>5</cp:revision>
  <dcterms:created xsi:type="dcterms:W3CDTF">2006-08-16T00:00:00Z</dcterms:created>
  <dcterms:modified xsi:type="dcterms:W3CDTF">2025-01-09T02:14:22Z</dcterms:modified>
  <dc:identifier>DAGYUQvrBoU</dc:identifier>
</cp:coreProperties>
</file>